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charts/style2.xml" ContentType="application/vnd.ms-office.chartstyle+xml"/>
  <Override PartName="/ppt/charts/chart2.xml" ContentType="application/vnd.openxmlformats-officedocument.drawingml.chart+xml"/>
  <Override PartName="/ppt/theme/theme1.xml" ContentType="application/vnd.openxmlformats-officedocument.theme+xml"/>
  <Override PartName="/ppt/charts/colors2.xml" ContentType="application/vnd.ms-office.chartcolorstyle+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0267275" cy="42794238"/>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9" userDrawn="1">
          <p15:clr>
            <a:srgbClr val="A4A3A4"/>
          </p15:clr>
        </p15:guide>
        <p15:guide id="2" orient="horz" pos="374" userDrawn="1">
          <p15:clr>
            <a:srgbClr val="A4A3A4"/>
          </p15:clr>
        </p15:guide>
        <p15:guide id="3" orient="horz" pos="25553" userDrawn="1">
          <p15:clr>
            <a:srgbClr val="A4A3A4"/>
          </p15:clr>
        </p15:guide>
        <p15:guide id="4" orient="horz" userDrawn="1">
          <p15:clr>
            <a:srgbClr val="A4A3A4"/>
          </p15:clr>
        </p15:guide>
        <p15:guide id="5" pos="513" userDrawn="1">
          <p15:clr>
            <a:srgbClr val="A4A3A4"/>
          </p15:clr>
        </p15:guide>
        <p15:guide id="6" pos="1861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4" autoAdjust="0"/>
  </p:normalViewPr>
  <p:slideViewPr>
    <p:cSldViewPr snapToGrid="0" snapToObjects="1" showGuides="1">
      <p:cViewPr>
        <p:scale>
          <a:sx n="58" d="100"/>
          <a:sy n="58" d="100"/>
        </p:scale>
        <p:origin x="-2410" y="-7008"/>
      </p:cViewPr>
      <p:guideLst>
        <p:guide orient="horz" pos="3869"/>
        <p:guide orient="horz" pos="374"/>
        <p:guide orient="horz" pos="25553"/>
        <p:guide orient="horz"/>
        <p:guide pos="513"/>
        <p:guide pos="1861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hayfa.jafar\Desktop\Critical%20Thinking\CL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yfa.jafar\Desktop\Critical%20Thinking\CLO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Acheivemnt of course learning outcomes related to CT attributes by academic discipline</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'Data analysis'!$C$35</c:f>
              <c:strCache>
                <c:ptCount val="1"/>
                <c:pt idx="0">
                  <c:v>STEM</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analysis'!$B$36:$B$37</c:f>
              <c:strCache>
                <c:ptCount val="2"/>
                <c:pt idx="0">
                  <c:v>Evaluate Argument</c:v>
                </c:pt>
                <c:pt idx="1">
                  <c:v>Locate Information </c:v>
                </c:pt>
              </c:strCache>
            </c:strRef>
          </c:cat>
          <c:val>
            <c:numRef>
              <c:f>'Data analysis'!$C$36:$C$37</c:f>
              <c:numCache>
                <c:formatCode>0%</c:formatCode>
                <c:ptCount val="2"/>
                <c:pt idx="0">
                  <c:v>0.63926830000000001</c:v>
                </c:pt>
                <c:pt idx="1">
                  <c:v>0.72975610000000002</c:v>
                </c:pt>
              </c:numCache>
            </c:numRef>
          </c:val>
          <c:extLst>
            <c:ext xmlns:c16="http://schemas.microsoft.com/office/drawing/2014/chart" uri="{C3380CC4-5D6E-409C-BE32-E72D297353CC}">
              <c16:uniqueId val="{00000000-9FF8-4487-8655-9BFCE7A6107D}"/>
            </c:ext>
          </c:extLst>
        </c:ser>
        <c:ser>
          <c:idx val="1"/>
          <c:order val="1"/>
          <c:tx>
            <c:strRef>
              <c:f>'Data analysis'!$D$35</c:f>
              <c:strCache>
                <c:ptCount val="1"/>
                <c:pt idx="0">
                  <c:v>Humanities </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analysis'!$B$36:$B$37</c:f>
              <c:strCache>
                <c:ptCount val="2"/>
                <c:pt idx="0">
                  <c:v>Evaluate Argument</c:v>
                </c:pt>
                <c:pt idx="1">
                  <c:v>Locate Information </c:v>
                </c:pt>
              </c:strCache>
            </c:strRef>
          </c:cat>
          <c:val>
            <c:numRef>
              <c:f>'Data analysis'!$D$36:$D$37</c:f>
              <c:numCache>
                <c:formatCode>0%</c:formatCode>
                <c:ptCount val="2"/>
                <c:pt idx="0">
                  <c:v>0.74533329999999998</c:v>
                </c:pt>
                <c:pt idx="1">
                  <c:v>0.77777779999999996</c:v>
                </c:pt>
              </c:numCache>
            </c:numRef>
          </c:val>
          <c:extLst>
            <c:ext xmlns:c16="http://schemas.microsoft.com/office/drawing/2014/chart" uri="{C3380CC4-5D6E-409C-BE32-E72D297353CC}">
              <c16:uniqueId val="{00000001-9FF8-4487-8655-9BFCE7A6107D}"/>
            </c:ext>
          </c:extLst>
        </c:ser>
        <c:dLbls>
          <c:dLblPos val="outEnd"/>
          <c:showLegendKey val="0"/>
          <c:showVal val="1"/>
          <c:showCatName val="0"/>
          <c:showSerName val="0"/>
          <c:showPercent val="0"/>
          <c:showBubbleSize val="0"/>
        </c:dLbls>
        <c:gapWidth val="182"/>
        <c:axId val="422354312"/>
        <c:axId val="422354968"/>
      </c:barChart>
      <c:catAx>
        <c:axId val="422354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2354968"/>
        <c:crosses val="autoZero"/>
        <c:auto val="1"/>
        <c:lblAlgn val="ctr"/>
        <c:lblOffset val="100"/>
        <c:noMultiLvlLbl val="0"/>
      </c:catAx>
      <c:valAx>
        <c:axId val="42235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23543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 relationship between overall quality of learning and CT attributes</a:t>
            </a:r>
          </a:p>
        </c:rich>
      </c:tx>
      <c:layout>
        <c:manualLayout>
          <c:xMode val="edge"/>
          <c:yMode val="edge"/>
          <c:x val="0.13896255326318474"/>
          <c:y val="4.93545937737281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Correlation!$B$2</c:f>
              <c:strCache>
                <c:ptCount val="1"/>
                <c:pt idx="0">
                  <c:v>Evaluate arguments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5440984699921367"/>
                  <c:y val="1.8716678375805575E-2"/>
                </c:manualLayout>
              </c:layout>
              <c:numFmt formatCode="General" sourceLinked="0"/>
              <c:spPr>
                <a:solidFill>
                  <a:schemeClr val="accent1"/>
                </a:solid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rendlineLbl>
          </c:trendline>
          <c:xVal>
            <c:numRef>
              <c:f>Correlation!$A$3:$A$86</c:f>
              <c:numCache>
                <c:formatCode>0%</c:formatCode>
                <c:ptCount val="84"/>
                <c:pt idx="0">
                  <c:v>0.72727272727272729</c:v>
                </c:pt>
                <c:pt idx="1">
                  <c:v>0.7142857142857143</c:v>
                </c:pt>
                <c:pt idx="2">
                  <c:v>0.44444444444444442</c:v>
                </c:pt>
                <c:pt idx="3">
                  <c:v>0.73913043478260865</c:v>
                </c:pt>
                <c:pt idx="4">
                  <c:v>0.7</c:v>
                </c:pt>
                <c:pt idx="5">
                  <c:v>0.94117647058823528</c:v>
                </c:pt>
                <c:pt idx="6">
                  <c:v>0.92307692307692313</c:v>
                </c:pt>
                <c:pt idx="7">
                  <c:v>0.73913043478260865</c:v>
                </c:pt>
                <c:pt idx="8">
                  <c:v>0.76</c:v>
                </c:pt>
                <c:pt idx="9">
                  <c:v>0.72727272727272729</c:v>
                </c:pt>
                <c:pt idx="10">
                  <c:v>0.8125</c:v>
                </c:pt>
                <c:pt idx="11">
                  <c:v>1</c:v>
                </c:pt>
                <c:pt idx="12">
                  <c:v>0.8125</c:v>
                </c:pt>
                <c:pt idx="13">
                  <c:v>0.66666666666666663</c:v>
                </c:pt>
                <c:pt idx="14">
                  <c:v>0.46666666666666667</c:v>
                </c:pt>
                <c:pt idx="15">
                  <c:v>0.68</c:v>
                </c:pt>
                <c:pt idx="16">
                  <c:v>0.83333333333333337</c:v>
                </c:pt>
                <c:pt idx="17">
                  <c:v>0.45833333333333331</c:v>
                </c:pt>
                <c:pt idx="18">
                  <c:v>1</c:v>
                </c:pt>
                <c:pt idx="19">
                  <c:v>0.90909090909090906</c:v>
                </c:pt>
                <c:pt idx="20">
                  <c:v>0.84615384615384615</c:v>
                </c:pt>
                <c:pt idx="21">
                  <c:v>0.96</c:v>
                </c:pt>
                <c:pt idx="22">
                  <c:v>1</c:v>
                </c:pt>
                <c:pt idx="23">
                  <c:v>0.8666666666666667</c:v>
                </c:pt>
                <c:pt idx="24">
                  <c:v>0.8529411764705882</c:v>
                </c:pt>
                <c:pt idx="25">
                  <c:v>0.90909090909090906</c:v>
                </c:pt>
                <c:pt idx="26">
                  <c:v>0.70588235294117652</c:v>
                </c:pt>
                <c:pt idx="27">
                  <c:v>0.70833333333333337</c:v>
                </c:pt>
                <c:pt idx="28">
                  <c:v>0.6</c:v>
                </c:pt>
                <c:pt idx="29">
                  <c:v>0.6428571428571429</c:v>
                </c:pt>
                <c:pt idx="30">
                  <c:v>0.88888888888888884</c:v>
                </c:pt>
                <c:pt idx="31">
                  <c:v>0.77777777777777779</c:v>
                </c:pt>
                <c:pt idx="32">
                  <c:v>0.95238095238095233</c:v>
                </c:pt>
                <c:pt idx="33">
                  <c:v>0.89473684210526316</c:v>
                </c:pt>
                <c:pt idx="34">
                  <c:v>0.7857142857142857</c:v>
                </c:pt>
                <c:pt idx="35">
                  <c:v>0.64</c:v>
                </c:pt>
                <c:pt idx="36">
                  <c:v>0.6</c:v>
                </c:pt>
                <c:pt idx="37">
                  <c:v>1</c:v>
                </c:pt>
                <c:pt idx="38">
                  <c:v>0.875</c:v>
                </c:pt>
                <c:pt idx="39">
                  <c:v>0.89473684210526316</c:v>
                </c:pt>
                <c:pt idx="40">
                  <c:v>0.85</c:v>
                </c:pt>
                <c:pt idx="41">
                  <c:v>0.83333333333333337</c:v>
                </c:pt>
                <c:pt idx="42">
                  <c:v>0.63636363636363635</c:v>
                </c:pt>
                <c:pt idx="43">
                  <c:v>0.72222222222222221</c:v>
                </c:pt>
                <c:pt idx="44">
                  <c:v>0.6</c:v>
                </c:pt>
                <c:pt idx="45">
                  <c:v>0.9</c:v>
                </c:pt>
                <c:pt idx="46">
                  <c:v>0.84</c:v>
                </c:pt>
                <c:pt idx="47">
                  <c:v>0.66666666666666663</c:v>
                </c:pt>
                <c:pt idx="48">
                  <c:v>0.6470588235294118</c:v>
                </c:pt>
                <c:pt idx="49">
                  <c:v>0.72222222222222221</c:v>
                </c:pt>
                <c:pt idx="50">
                  <c:v>0.86363636363636365</c:v>
                </c:pt>
                <c:pt idx="51">
                  <c:v>0.90909090909090906</c:v>
                </c:pt>
                <c:pt idx="52">
                  <c:v>0.96551724137931039</c:v>
                </c:pt>
                <c:pt idx="53">
                  <c:v>0.36363636363636365</c:v>
                </c:pt>
                <c:pt idx="54">
                  <c:v>0.88888888888888884</c:v>
                </c:pt>
                <c:pt idx="55">
                  <c:v>0.77777777777777779</c:v>
                </c:pt>
                <c:pt idx="56">
                  <c:v>0.33333333333333331</c:v>
                </c:pt>
                <c:pt idx="57">
                  <c:v>0.77777777777777779</c:v>
                </c:pt>
                <c:pt idx="58">
                  <c:v>0.70833333333333337</c:v>
                </c:pt>
                <c:pt idx="59">
                  <c:v>0.75</c:v>
                </c:pt>
                <c:pt idx="60">
                  <c:v>0.8</c:v>
                </c:pt>
                <c:pt idx="61">
                  <c:v>0.83333333333333337</c:v>
                </c:pt>
                <c:pt idx="62">
                  <c:v>0.8</c:v>
                </c:pt>
                <c:pt idx="63">
                  <c:v>0.56521739130434778</c:v>
                </c:pt>
                <c:pt idx="64">
                  <c:v>0.19117647058823528</c:v>
                </c:pt>
                <c:pt idx="65">
                  <c:v>0.82499999999999996</c:v>
                </c:pt>
                <c:pt idx="66">
                  <c:v>0.95</c:v>
                </c:pt>
                <c:pt idx="67">
                  <c:v>0.83333333333333337</c:v>
                </c:pt>
                <c:pt idx="68">
                  <c:v>0.625</c:v>
                </c:pt>
                <c:pt idx="69">
                  <c:v>0.78260869565217395</c:v>
                </c:pt>
                <c:pt idx="70">
                  <c:v>0.83333333333333337</c:v>
                </c:pt>
                <c:pt idx="71">
                  <c:v>0.8571428571428571</c:v>
                </c:pt>
                <c:pt idx="72">
                  <c:v>0.65384615384615385</c:v>
                </c:pt>
                <c:pt idx="73">
                  <c:v>0.88888888888888884</c:v>
                </c:pt>
                <c:pt idx="74">
                  <c:v>0.46666666666666667</c:v>
                </c:pt>
                <c:pt idx="75">
                  <c:v>0.91666666666666663</c:v>
                </c:pt>
                <c:pt idx="76">
                  <c:v>0.875</c:v>
                </c:pt>
                <c:pt idx="77">
                  <c:v>1</c:v>
                </c:pt>
                <c:pt idx="78">
                  <c:v>0.78125</c:v>
                </c:pt>
                <c:pt idx="79">
                  <c:v>1</c:v>
                </c:pt>
                <c:pt idx="80">
                  <c:v>0.90476190476190477</c:v>
                </c:pt>
                <c:pt idx="81">
                  <c:v>0.375</c:v>
                </c:pt>
                <c:pt idx="82">
                  <c:v>0.68</c:v>
                </c:pt>
                <c:pt idx="83">
                  <c:v>0.76923076923076927</c:v>
                </c:pt>
              </c:numCache>
            </c:numRef>
          </c:xVal>
          <c:yVal>
            <c:numRef>
              <c:f>Correlation!$B$3:$B$86</c:f>
              <c:numCache>
                <c:formatCode>0%</c:formatCode>
                <c:ptCount val="84"/>
                <c:pt idx="0">
                  <c:v>0.8</c:v>
                </c:pt>
                <c:pt idx="1">
                  <c:v>0.66666666666666663</c:v>
                </c:pt>
                <c:pt idx="2">
                  <c:v>0.75</c:v>
                </c:pt>
                <c:pt idx="3">
                  <c:v>0.69565217391304346</c:v>
                </c:pt>
                <c:pt idx="4">
                  <c:v>0.7</c:v>
                </c:pt>
                <c:pt idx="5">
                  <c:v>0.94117647058823528</c:v>
                </c:pt>
                <c:pt idx="6">
                  <c:v>0.84615384615384615</c:v>
                </c:pt>
                <c:pt idx="7">
                  <c:v>0.77272727272727271</c:v>
                </c:pt>
                <c:pt idx="8">
                  <c:v>0.68</c:v>
                </c:pt>
                <c:pt idx="9">
                  <c:v>0.63636363636363635</c:v>
                </c:pt>
                <c:pt idx="10">
                  <c:v>0.8125</c:v>
                </c:pt>
                <c:pt idx="11">
                  <c:v>0.42105263157894735</c:v>
                </c:pt>
                <c:pt idx="12">
                  <c:v>0.9375</c:v>
                </c:pt>
                <c:pt idx="13">
                  <c:v>0.55555555555555558</c:v>
                </c:pt>
                <c:pt idx="14">
                  <c:v>0.46666666666666667</c:v>
                </c:pt>
                <c:pt idx="15">
                  <c:v>0.69565217391304346</c:v>
                </c:pt>
                <c:pt idx="16">
                  <c:v>0.89473684210526316</c:v>
                </c:pt>
                <c:pt idx="17">
                  <c:v>0.58333333333333337</c:v>
                </c:pt>
                <c:pt idx="18">
                  <c:v>0.81818181818181823</c:v>
                </c:pt>
                <c:pt idx="19">
                  <c:v>0.5757575757575758</c:v>
                </c:pt>
                <c:pt idx="20">
                  <c:v>0.42307692307692307</c:v>
                </c:pt>
                <c:pt idx="21">
                  <c:v>0.56000000000000005</c:v>
                </c:pt>
                <c:pt idx="22">
                  <c:v>0.88235294117647056</c:v>
                </c:pt>
                <c:pt idx="23">
                  <c:v>0.73333333333333328</c:v>
                </c:pt>
                <c:pt idx="24">
                  <c:v>0.55882352941176472</c:v>
                </c:pt>
                <c:pt idx="25">
                  <c:v>0.83333333333333337</c:v>
                </c:pt>
                <c:pt idx="26">
                  <c:v>0.35294117647058826</c:v>
                </c:pt>
                <c:pt idx="27">
                  <c:v>0.60869565217391308</c:v>
                </c:pt>
                <c:pt idx="28">
                  <c:v>0.66666666666666663</c:v>
                </c:pt>
                <c:pt idx="29">
                  <c:v>0.6428571428571429</c:v>
                </c:pt>
                <c:pt idx="30">
                  <c:v>0.88888888888888884</c:v>
                </c:pt>
                <c:pt idx="31">
                  <c:v>0.875</c:v>
                </c:pt>
                <c:pt idx="32">
                  <c:v>0.7142857142857143</c:v>
                </c:pt>
                <c:pt idx="33">
                  <c:v>0.9</c:v>
                </c:pt>
                <c:pt idx="34">
                  <c:v>0.7142857142857143</c:v>
                </c:pt>
                <c:pt idx="35">
                  <c:v>0.48</c:v>
                </c:pt>
                <c:pt idx="36">
                  <c:v>0.4</c:v>
                </c:pt>
                <c:pt idx="37">
                  <c:v>0.90909090909090906</c:v>
                </c:pt>
                <c:pt idx="38">
                  <c:v>0.8125</c:v>
                </c:pt>
                <c:pt idx="39">
                  <c:v>0.83333333333333337</c:v>
                </c:pt>
                <c:pt idx="40">
                  <c:v>0.8</c:v>
                </c:pt>
                <c:pt idx="41">
                  <c:v>0.75</c:v>
                </c:pt>
                <c:pt idx="42">
                  <c:v>0.54545454545454541</c:v>
                </c:pt>
                <c:pt idx="43">
                  <c:v>0.94117647058823528</c:v>
                </c:pt>
                <c:pt idx="44">
                  <c:v>0.6</c:v>
                </c:pt>
                <c:pt idx="45">
                  <c:v>0.9</c:v>
                </c:pt>
                <c:pt idx="46">
                  <c:v>0.8</c:v>
                </c:pt>
                <c:pt idx="47">
                  <c:v>0.76190476190476186</c:v>
                </c:pt>
                <c:pt idx="48">
                  <c:v>0.5625</c:v>
                </c:pt>
                <c:pt idx="49">
                  <c:v>0.84210526315789469</c:v>
                </c:pt>
                <c:pt idx="50">
                  <c:v>0.56521739130434778</c:v>
                </c:pt>
                <c:pt idx="51">
                  <c:v>0.86842105263157898</c:v>
                </c:pt>
                <c:pt idx="52">
                  <c:v>0.93103448275862066</c:v>
                </c:pt>
                <c:pt idx="53">
                  <c:v>0.72727272727272729</c:v>
                </c:pt>
                <c:pt idx="54">
                  <c:v>0.77777777777777779</c:v>
                </c:pt>
                <c:pt idx="55">
                  <c:v>0.75</c:v>
                </c:pt>
                <c:pt idx="56">
                  <c:v>0.5</c:v>
                </c:pt>
                <c:pt idx="57">
                  <c:v>0.75</c:v>
                </c:pt>
                <c:pt idx="58">
                  <c:v>0.41666666666666669</c:v>
                </c:pt>
                <c:pt idx="59">
                  <c:v>0.52380952380952384</c:v>
                </c:pt>
                <c:pt idx="60">
                  <c:v>0.51851851851851849</c:v>
                </c:pt>
                <c:pt idx="61">
                  <c:v>0.5714285714285714</c:v>
                </c:pt>
                <c:pt idx="62">
                  <c:v>0.7</c:v>
                </c:pt>
                <c:pt idx="63">
                  <c:v>0.54545454545454541</c:v>
                </c:pt>
                <c:pt idx="64">
                  <c:v>0.17105263157894737</c:v>
                </c:pt>
                <c:pt idx="65">
                  <c:v>0.84615384615384615</c:v>
                </c:pt>
                <c:pt idx="66">
                  <c:v>1</c:v>
                </c:pt>
                <c:pt idx="67">
                  <c:v>0.80487804878048785</c:v>
                </c:pt>
                <c:pt idx="68">
                  <c:v>0.5714285714285714</c:v>
                </c:pt>
                <c:pt idx="69">
                  <c:v>0.78260869565217395</c:v>
                </c:pt>
                <c:pt idx="70">
                  <c:v>0.75</c:v>
                </c:pt>
                <c:pt idx="71">
                  <c:v>0.8571428571428571</c:v>
                </c:pt>
                <c:pt idx="72">
                  <c:v>0.57692307692307687</c:v>
                </c:pt>
                <c:pt idx="73">
                  <c:v>0.83333333333333337</c:v>
                </c:pt>
                <c:pt idx="74">
                  <c:v>0.24</c:v>
                </c:pt>
                <c:pt idx="75">
                  <c:v>0.75</c:v>
                </c:pt>
                <c:pt idx="76">
                  <c:v>0.75</c:v>
                </c:pt>
                <c:pt idx="77">
                  <c:v>0.875</c:v>
                </c:pt>
                <c:pt idx="78">
                  <c:v>0.74193548387096775</c:v>
                </c:pt>
                <c:pt idx="79">
                  <c:v>0.75</c:v>
                </c:pt>
                <c:pt idx="80">
                  <c:v>0.80952380952380953</c:v>
                </c:pt>
                <c:pt idx="81">
                  <c:v>0.32142857142857145</c:v>
                </c:pt>
                <c:pt idx="82">
                  <c:v>0.36</c:v>
                </c:pt>
                <c:pt idx="83">
                  <c:v>0.45833333333333331</c:v>
                </c:pt>
              </c:numCache>
            </c:numRef>
          </c:yVal>
          <c:smooth val="0"/>
          <c:extLst>
            <c:ext xmlns:c16="http://schemas.microsoft.com/office/drawing/2014/chart" uri="{C3380CC4-5D6E-409C-BE32-E72D297353CC}">
              <c16:uniqueId val="{00000000-1CC3-49AA-8F65-8777F9FFDABB}"/>
            </c:ext>
          </c:extLst>
        </c:ser>
        <c:ser>
          <c:idx val="1"/>
          <c:order val="1"/>
          <c:tx>
            <c:strRef>
              <c:f>Correlation!$C$2</c:f>
              <c:strCache>
                <c:ptCount val="1"/>
                <c:pt idx="0">
                  <c:v>Locate and evaluate info</c:v>
                </c:pt>
              </c:strCache>
            </c:strRef>
          </c:tx>
          <c:spPr>
            <a:ln w="1905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0.15433651545769167"/>
                  <c:y val="-1.2004756647597498E-2"/>
                </c:manualLayout>
              </c:layout>
              <c:numFmt formatCode="General" sourceLinked="0"/>
              <c:spPr>
                <a:solidFill>
                  <a:schemeClr val="accent2"/>
                </a:solid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f>Correlation!$A$3:$A$86</c:f>
              <c:numCache>
                <c:formatCode>0%</c:formatCode>
                <c:ptCount val="84"/>
                <c:pt idx="0">
                  <c:v>0.72727272727272729</c:v>
                </c:pt>
                <c:pt idx="1">
                  <c:v>0.7142857142857143</c:v>
                </c:pt>
                <c:pt idx="2">
                  <c:v>0.44444444444444442</c:v>
                </c:pt>
                <c:pt idx="3">
                  <c:v>0.73913043478260865</c:v>
                </c:pt>
                <c:pt idx="4">
                  <c:v>0.7</c:v>
                </c:pt>
                <c:pt idx="5">
                  <c:v>0.94117647058823528</c:v>
                </c:pt>
                <c:pt idx="6">
                  <c:v>0.92307692307692313</c:v>
                </c:pt>
                <c:pt idx="7">
                  <c:v>0.73913043478260865</c:v>
                </c:pt>
                <c:pt idx="8">
                  <c:v>0.76</c:v>
                </c:pt>
                <c:pt idx="9">
                  <c:v>0.72727272727272729</c:v>
                </c:pt>
                <c:pt idx="10">
                  <c:v>0.8125</c:v>
                </c:pt>
                <c:pt idx="11">
                  <c:v>1</c:v>
                </c:pt>
                <c:pt idx="12">
                  <c:v>0.8125</c:v>
                </c:pt>
                <c:pt idx="13">
                  <c:v>0.66666666666666663</c:v>
                </c:pt>
                <c:pt idx="14">
                  <c:v>0.46666666666666667</c:v>
                </c:pt>
                <c:pt idx="15">
                  <c:v>0.68</c:v>
                </c:pt>
                <c:pt idx="16">
                  <c:v>0.83333333333333337</c:v>
                </c:pt>
                <c:pt idx="17">
                  <c:v>0.45833333333333331</c:v>
                </c:pt>
                <c:pt idx="18">
                  <c:v>1</c:v>
                </c:pt>
                <c:pt idx="19">
                  <c:v>0.90909090909090906</c:v>
                </c:pt>
                <c:pt idx="20">
                  <c:v>0.84615384615384615</c:v>
                </c:pt>
                <c:pt idx="21">
                  <c:v>0.96</c:v>
                </c:pt>
                <c:pt idx="22">
                  <c:v>1</c:v>
                </c:pt>
                <c:pt idx="23">
                  <c:v>0.8666666666666667</c:v>
                </c:pt>
                <c:pt idx="24">
                  <c:v>0.8529411764705882</c:v>
                </c:pt>
                <c:pt idx="25">
                  <c:v>0.90909090909090906</c:v>
                </c:pt>
                <c:pt idx="26">
                  <c:v>0.70588235294117652</c:v>
                </c:pt>
                <c:pt idx="27">
                  <c:v>0.70833333333333337</c:v>
                </c:pt>
                <c:pt idx="28">
                  <c:v>0.6</c:v>
                </c:pt>
                <c:pt idx="29">
                  <c:v>0.6428571428571429</c:v>
                </c:pt>
                <c:pt idx="30">
                  <c:v>0.88888888888888884</c:v>
                </c:pt>
                <c:pt idx="31">
                  <c:v>0.77777777777777779</c:v>
                </c:pt>
                <c:pt idx="32">
                  <c:v>0.95238095238095233</c:v>
                </c:pt>
                <c:pt idx="33">
                  <c:v>0.89473684210526316</c:v>
                </c:pt>
                <c:pt idx="34">
                  <c:v>0.7857142857142857</c:v>
                </c:pt>
                <c:pt idx="35">
                  <c:v>0.64</c:v>
                </c:pt>
                <c:pt idx="36">
                  <c:v>0.6</c:v>
                </c:pt>
                <c:pt idx="37">
                  <c:v>1</c:v>
                </c:pt>
                <c:pt idx="38">
                  <c:v>0.875</c:v>
                </c:pt>
                <c:pt idx="39">
                  <c:v>0.89473684210526316</c:v>
                </c:pt>
                <c:pt idx="40">
                  <c:v>0.85</c:v>
                </c:pt>
                <c:pt idx="41">
                  <c:v>0.83333333333333337</c:v>
                </c:pt>
                <c:pt idx="42">
                  <c:v>0.63636363636363635</c:v>
                </c:pt>
                <c:pt idx="43">
                  <c:v>0.72222222222222221</c:v>
                </c:pt>
                <c:pt idx="44">
                  <c:v>0.6</c:v>
                </c:pt>
                <c:pt idx="45">
                  <c:v>0.9</c:v>
                </c:pt>
                <c:pt idx="46">
                  <c:v>0.84</c:v>
                </c:pt>
                <c:pt idx="47">
                  <c:v>0.66666666666666663</c:v>
                </c:pt>
                <c:pt idx="48">
                  <c:v>0.6470588235294118</c:v>
                </c:pt>
                <c:pt idx="49">
                  <c:v>0.72222222222222221</c:v>
                </c:pt>
                <c:pt idx="50">
                  <c:v>0.86363636363636365</c:v>
                </c:pt>
                <c:pt idx="51">
                  <c:v>0.90909090909090906</c:v>
                </c:pt>
                <c:pt idx="52">
                  <c:v>0.96551724137931039</c:v>
                </c:pt>
                <c:pt idx="53">
                  <c:v>0.36363636363636365</c:v>
                </c:pt>
                <c:pt idx="54">
                  <c:v>0.88888888888888884</c:v>
                </c:pt>
                <c:pt idx="55">
                  <c:v>0.77777777777777779</c:v>
                </c:pt>
                <c:pt idx="56">
                  <c:v>0.33333333333333331</c:v>
                </c:pt>
                <c:pt idx="57">
                  <c:v>0.77777777777777779</c:v>
                </c:pt>
                <c:pt idx="58">
                  <c:v>0.70833333333333337</c:v>
                </c:pt>
                <c:pt idx="59">
                  <c:v>0.75</c:v>
                </c:pt>
                <c:pt idx="60">
                  <c:v>0.8</c:v>
                </c:pt>
                <c:pt idx="61">
                  <c:v>0.83333333333333337</c:v>
                </c:pt>
                <c:pt idx="62">
                  <c:v>0.8</c:v>
                </c:pt>
                <c:pt idx="63">
                  <c:v>0.56521739130434778</c:v>
                </c:pt>
                <c:pt idx="64">
                  <c:v>0.19117647058823528</c:v>
                </c:pt>
                <c:pt idx="65">
                  <c:v>0.82499999999999996</c:v>
                </c:pt>
                <c:pt idx="66">
                  <c:v>0.95</c:v>
                </c:pt>
                <c:pt idx="67">
                  <c:v>0.83333333333333337</c:v>
                </c:pt>
                <c:pt idx="68">
                  <c:v>0.625</c:v>
                </c:pt>
                <c:pt idx="69">
                  <c:v>0.78260869565217395</c:v>
                </c:pt>
                <c:pt idx="70">
                  <c:v>0.83333333333333337</c:v>
                </c:pt>
                <c:pt idx="71">
                  <c:v>0.8571428571428571</c:v>
                </c:pt>
                <c:pt idx="72">
                  <c:v>0.65384615384615385</c:v>
                </c:pt>
                <c:pt idx="73">
                  <c:v>0.88888888888888884</c:v>
                </c:pt>
                <c:pt idx="74">
                  <c:v>0.46666666666666667</c:v>
                </c:pt>
                <c:pt idx="75">
                  <c:v>0.91666666666666663</c:v>
                </c:pt>
                <c:pt idx="76">
                  <c:v>0.875</c:v>
                </c:pt>
                <c:pt idx="77">
                  <c:v>1</c:v>
                </c:pt>
                <c:pt idx="78">
                  <c:v>0.78125</c:v>
                </c:pt>
                <c:pt idx="79">
                  <c:v>1</c:v>
                </c:pt>
                <c:pt idx="80">
                  <c:v>0.90476190476190477</c:v>
                </c:pt>
                <c:pt idx="81">
                  <c:v>0.375</c:v>
                </c:pt>
                <c:pt idx="82">
                  <c:v>0.68</c:v>
                </c:pt>
                <c:pt idx="83">
                  <c:v>0.76923076923076927</c:v>
                </c:pt>
              </c:numCache>
            </c:numRef>
          </c:xVal>
          <c:yVal>
            <c:numRef>
              <c:f>Correlation!$C$3:$C$86</c:f>
              <c:numCache>
                <c:formatCode>0%</c:formatCode>
                <c:ptCount val="84"/>
                <c:pt idx="0">
                  <c:v>0.8</c:v>
                </c:pt>
                <c:pt idx="1">
                  <c:v>0.7142857142857143</c:v>
                </c:pt>
                <c:pt idx="2">
                  <c:v>0.75</c:v>
                </c:pt>
                <c:pt idx="3">
                  <c:v>0.73913043478260865</c:v>
                </c:pt>
                <c:pt idx="4">
                  <c:v>0.88888888888888884</c:v>
                </c:pt>
                <c:pt idx="5">
                  <c:v>1</c:v>
                </c:pt>
                <c:pt idx="6">
                  <c:v>0.92307692307692313</c:v>
                </c:pt>
                <c:pt idx="7">
                  <c:v>0.86363636363636365</c:v>
                </c:pt>
                <c:pt idx="8">
                  <c:v>0.72</c:v>
                </c:pt>
                <c:pt idx="9">
                  <c:v>0.63636363636363635</c:v>
                </c:pt>
                <c:pt idx="10">
                  <c:v>0.8125</c:v>
                </c:pt>
                <c:pt idx="11">
                  <c:v>0.77777777777777779</c:v>
                </c:pt>
                <c:pt idx="12">
                  <c:v>0.9375</c:v>
                </c:pt>
                <c:pt idx="13">
                  <c:v>0.88888888888888884</c:v>
                </c:pt>
                <c:pt idx="14">
                  <c:v>0.4</c:v>
                </c:pt>
                <c:pt idx="15">
                  <c:v>0.72</c:v>
                </c:pt>
                <c:pt idx="16">
                  <c:v>0.84210526315789469</c:v>
                </c:pt>
                <c:pt idx="17">
                  <c:v>0.5</c:v>
                </c:pt>
                <c:pt idx="18">
                  <c:v>0.81818181818181823</c:v>
                </c:pt>
                <c:pt idx="19">
                  <c:v>0.84848484848484851</c:v>
                </c:pt>
                <c:pt idx="20">
                  <c:v>0.80769230769230771</c:v>
                </c:pt>
                <c:pt idx="21">
                  <c:v>0.48</c:v>
                </c:pt>
                <c:pt idx="22">
                  <c:v>1</c:v>
                </c:pt>
                <c:pt idx="23">
                  <c:v>0.66666666666666663</c:v>
                </c:pt>
                <c:pt idx="24">
                  <c:v>0.73529411764705888</c:v>
                </c:pt>
                <c:pt idx="25">
                  <c:v>0.91666666666666663</c:v>
                </c:pt>
                <c:pt idx="26">
                  <c:v>0.52941176470588236</c:v>
                </c:pt>
                <c:pt idx="27">
                  <c:v>0.78260869565217395</c:v>
                </c:pt>
                <c:pt idx="28">
                  <c:v>0.73333333333333328</c:v>
                </c:pt>
                <c:pt idx="29">
                  <c:v>0.5714285714285714</c:v>
                </c:pt>
                <c:pt idx="30">
                  <c:v>0.88888888888888884</c:v>
                </c:pt>
                <c:pt idx="31">
                  <c:v>0.875</c:v>
                </c:pt>
                <c:pt idx="32">
                  <c:v>0.76190476190476186</c:v>
                </c:pt>
                <c:pt idx="33">
                  <c:v>0.9</c:v>
                </c:pt>
                <c:pt idx="34">
                  <c:v>0.69230769230769229</c:v>
                </c:pt>
                <c:pt idx="35">
                  <c:v>0.64</c:v>
                </c:pt>
                <c:pt idx="36">
                  <c:v>0.5</c:v>
                </c:pt>
                <c:pt idx="37">
                  <c:v>1</c:v>
                </c:pt>
                <c:pt idx="38">
                  <c:v>0.8</c:v>
                </c:pt>
                <c:pt idx="39">
                  <c:v>0.88888888888888884</c:v>
                </c:pt>
                <c:pt idx="40">
                  <c:v>0.9</c:v>
                </c:pt>
                <c:pt idx="41">
                  <c:v>0.83333333333333337</c:v>
                </c:pt>
                <c:pt idx="42">
                  <c:v>0.45454545454545453</c:v>
                </c:pt>
                <c:pt idx="43">
                  <c:v>0.88888888888888884</c:v>
                </c:pt>
                <c:pt idx="44">
                  <c:v>0.66666666666666663</c:v>
                </c:pt>
                <c:pt idx="45">
                  <c:v>0.9</c:v>
                </c:pt>
                <c:pt idx="46">
                  <c:v>0.8</c:v>
                </c:pt>
                <c:pt idx="47">
                  <c:v>0.66666666666666663</c:v>
                </c:pt>
                <c:pt idx="48">
                  <c:v>0.6875</c:v>
                </c:pt>
                <c:pt idx="49">
                  <c:v>0.73684210526315785</c:v>
                </c:pt>
                <c:pt idx="50">
                  <c:v>0.86363636363636365</c:v>
                </c:pt>
                <c:pt idx="51">
                  <c:v>0.92105263157894735</c:v>
                </c:pt>
                <c:pt idx="52">
                  <c:v>0.89655172413793105</c:v>
                </c:pt>
                <c:pt idx="53">
                  <c:v>0.8</c:v>
                </c:pt>
                <c:pt idx="54">
                  <c:v>0.77777777777777779</c:v>
                </c:pt>
                <c:pt idx="55">
                  <c:v>0.75</c:v>
                </c:pt>
                <c:pt idx="56">
                  <c:v>0.5</c:v>
                </c:pt>
                <c:pt idx="57">
                  <c:v>0.75</c:v>
                </c:pt>
                <c:pt idx="58">
                  <c:v>0.75</c:v>
                </c:pt>
                <c:pt idx="59">
                  <c:v>0.75</c:v>
                </c:pt>
                <c:pt idx="60">
                  <c:v>0.70370370370370372</c:v>
                </c:pt>
                <c:pt idx="61">
                  <c:v>0.6785714285714286</c:v>
                </c:pt>
                <c:pt idx="62">
                  <c:v>0.5</c:v>
                </c:pt>
                <c:pt idx="63">
                  <c:v>0.61904761904761907</c:v>
                </c:pt>
                <c:pt idx="64">
                  <c:v>0.23076923076923078</c:v>
                </c:pt>
                <c:pt idx="65">
                  <c:v>0.74358974358974361</c:v>
                </c:pt>
                <c:pt idx="66">
                  <c:v>1</c:v>
                </c:pt>
                <c:pt idx="67">
                  <c:v>0.82926829268292679</c:v>
                </c:pt>
                <c:pt idx="68">
                  <c:v>0.7142857142857143</c:v>
                </c:pt>
                <c:pt idx="69">
                  <c:v>0.82608695652173914</c:v>
                </c:pt>
                <c:pt idx="70">
                  <c:v>0.66666666666666663</c:v>
                </c:pt>
                <c:pt idx="71">
                  <c:v>0.8571428571428571</c:v>
                </c:pt>
                <c:pt idx="72">
                  <c:v>0.625</c:v>
                </c:pt>
                <c:pt idx="73">
                  <c:v>0.94444444444444442</c:v>
                </c:pt>
                <c:pt idx="74">
                  <c:v>0.33333333333333331</c:v>
                </c:pt>
                <c:pt idx="75">
                  <c:v>0.91666666666666663</c:v>
                </c:pt>
                <c:pt idx="76">
                  <c:v>0.83333333333333337</c:v>
                </c:pt>
                <c:pt idx="77">
                  <c:v>0.875</c:v>
                </c:pt>
                <c:pt idx="78">
                  <c:v>0.70967741935483875</c:v>
                </c:pt>
                <c:pt idx="79">
                  <c:v>0.81818181818181823</c:v>
                </c:pt>
                <c:pt idx="80">
                  <c:v>0.80952380952380953</c:v>
                </c:pt>
                <c:pt idx="81">
                  <c:v>0.44827586206896552</c:v>
                </c:pt>
                <c:pt idx="82">
                  <c:v>0.64</c:v>
                </c:pt>
                <c:pt idx="83">
                  <c:v>0.69565217391304346</c:v>
                </c:pt>
              </c:numCache>
            </c:numRef>
          </c:yVal>
          <c:smooth val="0"/>
          <c:extLst>
            <c:ext xmlns:c16="http://schemas.microsoft.com/office/drawing/2014/chart" uri="{C3380CC4-5D6E-409C-BE32-E72D297353CC}">
              <c16:uniqueId val="{00000001-1CC3-49AA-8F65-8777F9FFDABB}"/>
            </c:ext>
          </c:extLst>
        </c:ser>
        <c:dLbls>
          <c:showLegendKey val="0"/>
          <c:showVal val="0"/>
          <c:showCatName val="0"/>
          <c:showSerName val="0"/>
          <c:showPercent val="0"/>
          <c:showBubbleSize val="0"/>
        </c:dLbls>
        <c:axId val="420346336"/>
        <c:axId val="420345680"/>
      </c:scatterChart>
      <c:valAx>
        <c:axId val="4203463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345680"/>
        <c:crosses val="autoZero"/>
        <c:crossBetween val="midCat"/>
      </c:valAx>
      <c:valAx>
        <c:axId val="420345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34633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mn-lt"/>
                <a:ea typeface="+mn-ea"/>
                <a:cs typeface="+mn-cs"/>
              </a:defRPr>
            </a:pPr>
            <a:r>
              <a:rPr lang="en-US"/>
              <a:t>Critical Thinking Development by year of study</a:t>
            </a:r>
          </a:p>
        </c:rich>
      </c:tx>
      <c:layout/>
      <c:overlay val="0"/>
      <c:spPr>
        <a:noFill/>
        <a:ln>
          <a:noFill/>
        </a:ln>
        <a:effectLst/>
      </c:spPr>
      <c:txPr>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analysis_intrviews'!$B$28</c:f>
              <c:strCache>
                <c:ptCount val="1"/>
                <c:pt idx="0">
                  <c:v>Developing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'Data analysis_intrviews'!$C$21:$F$21</c:f>
              <c:strCache>
                <c:ptCount val="4"/>
                <c:pt idx="0">
                  <c:v>Freshmen</c:v>
                </c:pt>
                <c:pt idx="1">
                  <c:v>Sophomore</c:v>
                </c:pt>
                <c:pt idx="2">
                  <c:v>Junior </c:v>
                </c:pt>
                <c:pt idx="3">
                  <c:v>Senior</c:v>
                </c:pt>
              </c:strCache>
            </c:strRef>
          </c:cat>
          <c:val>
            <c:numRef>
              <c:f>'Data analysis_intrviews'!$C$28:$F$28</c:f>
              <c:numCache>
                <c:formatCode>0%</c:formatCode>
                <c:ptCount val="4"/>
                <c:pt idx="0">
                  <c:v>0.8</c:v>
                </c:pt>
                <c:pt idx="1">
                  <c:v>1</c:v>
                </c:pt>
                <c:pt idx="2">
                  <c:v>0.16666666666666666</c:v>
                </c:pt>
                <c:pt idx="3">
                  <c:v>0.4</c:v>
                </c:pt>
              </c:numCache>
            </c:numRef>
          </c:val>
          <c:extLst>
            <c:ext xmlns:c16="http://schemas.microsoft.com/office/drawing/2014/chart" uri="{C3380CC4-5D6E-409C-BE32-E72D297353CC}">
              <c16:uniqueId val="{00000000-839B-4D6A-9506-0853588CA62E}"/>
            </c:ext>
          </c:extLst>
        </c:ser>
        <c:ser>
          <c:idx val="1"/>
          <c:order val="1"/>
          <c:tx>
            <c:strRef>
              <c:f>'Data analysis_intrviews'!$B$29</c:f>
              <c:strCache>
                <c:ptCount val="1"/>
                <c:pt idx="0">
                  <c:v>Emerging</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'Data analysis_intrviews'!$C$21:$F$21</c:f>
              <c:strCache>
                <c:ptCount val="4"/>
                <c:pt idx="0">
                  <c:v>Freshmen</c:v>
                </c:pt>
                <c:pt idx="1">
                  <c:v>Sophomore</c:v>
                </c:pt>
                <c:pt idx="2">
                  <c:v>Junior </c:v>
                </c:pt>
                <c:pt idx="3">
                  <c:v>Senior</c:v>
                </c:pt>
              </c:strCache>
            </c:strRef>
          </c:cat>
          <c:val>
            <c:numRef>
              <c:f>'Data analysis_intrviews'!$C$29:$F$29</c:f>
              <c:numCache>
                <c:formatCode>General</c:formatCode>
                <c:ptCount val="4"/>
                <c:pt idx="2" formatCode="0%">
                  <c:v>0.33333333333333331</c:v>
                </c:pt>
                <c:pt idx="3" formatCode="0%">
                  <c:v>0.4</c:v>
                </c:pt>
              </c:numCache>
            </c:numRef>
          </c:val>
          <c:extLst>
            <c:ext xmlns:c16="http://schemas.microsoft.com/office/drawing/2014/chart" uri="{C3380CC4-5D6E-409C-BE32-E72D297353CC}">
              <c16:uniqueId val="{00000001-839B-4D6A-9506-0853588CA62E}"/>
            </c:ext>
          </c:extLst>
        </c:ser>
        <c:ser>
          <c:idx val="2"/>
          <c:order val="2"/>
          <c:tx>
            <c:strRef>
              <c:f>'Data analysis_intrviews'!$B$30</c:f>
              <c:strCache>
                <c:ptCount val="1"/>
                <c:pt idx="0">
                  <c:v>Mastering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'Data analysis_intrviews'!$C$21:$F$21</c:f>
              <c:strCache>
                <c:ptCount val="4"/>
                <c:pt idx="0">
                  <c:v>Freshmen</c:v>
                </c:pt>
                <c:pt idx="1">
                  <c:v>Sophomore</c:v>
                </c:pt>
                <c:pt idx="2">
                  <c:v>Junior </c:v>
                </c:pt>
                <c:pt idx="3">
                  <c:v>Senior</c:v>
                </c:pt>
              </c:strCache>
            </c:strRef>
          </c:cat>
          <c:val>
            <c:numRef>
              <c:f>'Data analysis_intrviews'!$C$30:$F$30</c:f>
              <c:numCache>
                <c:formatCode>General</c:formatCode>
                <c:ptCount val="4"/>
                <c:pt idx="0" formatCode="0%">
                  <c:v>0.2</c:v>
                </c:pt>
                <c:pt idx="2" formatCode="0%">
                  <c:v>0.5</c:v>
                </c:pt>
                <c:pt idx="3" formatCode="0%">
                  <c:v>0.2</c:v>
                </c:pt>
              </c:numCache>
            </c:numRef>
          </c:val>
          <c:extLst>
            <c:ext xmlns:c16="http://schemas.microsoft.com/office/drawing/2014/chart" uri="{C3380CC4-5D6E-409C-BE32-E72D297353CC}">
              <c16:uniqueId val="{00000002-839B-4D6A-9506-0853588CA62E}"/>
            </c:ext>
          </c:extLst>
        </c:ser>
        <c:dLbls>
          <c:dLblPos val="ctr"/>
          <c:showLegendKey val="0"/>
          <c:showVal val="1"/>
          <c:showCatName val="0"/>
          <c:showSerName val="0"/>
          <c:showPercent val="0"/>
          <c:showBubbleSize val="0"/>
        </c:dLbls>
        <c:gapWidth val="79"/>
        <c:overlap val="100"/>
        <c:axId val="434103272"/>
        <c:axId val="434097040"/>
        <c:extLst>
          <c:ext xmlns:c15="http://schemas.microsoft.com/office/drawing/2012/chart" uri="{02D57815-91ED-43cb-92C2-25804820EDAC}">
            <c15:filteredBarSeries>
              <c15:ser>
                <c:idx val="3"/>
                <c:order val="3"/>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'Data analysis_intrviews'!$C$21:$F$21</c15:sqref>
                        </c15:formulaRef>
                      </c:ext>
                    </c:extLst>
                    <c:strCache>
                      <c:ptCount val="4"/>
                      <c:pt idx="0">
                        <c:v>Freshmen</c:v>
                      </c:pt>
                      <c:pt idx="1">
                        <c:v>Sophomore</c:v>
                      </c:pt>
                      <c:pt idx="2">
                        <c:v>Junior </c:v>
                      </c:pt>
                      <c:pt idx="3">
                        <c:v>Senior</c:v>
                      </c:pt>
                    </c:strCache>
                  </c:strRef>
                </c:cat>
                <c:val>
                  <c:numRef>
                    <c:extLst>
                      <c:ext uri="{02D57815-91ED-43cb-92C2-25804820EDAC}">
                        <c15:formulaRef>
                          <c15:sqref>'Data analysis_intrviews'!$C$31:$F$31</c15:sqref>
                        </c15:formulaRef>
                      </c:ext>
                    </c:extLst>
                    <c:numCache>
                      <c:formatCode>General</c:formatCode>
                      <c:ptCount val="4"/>
                    </c:numCache>
                  </c:numRef>
                </c:val>
                <c:extLst>
                  <c:ext xmlns:c16="http://schemas.microsoft.com/office/drawing/2014/chart" uri="{C3380CC4-5D6E-409C-BE32-E72D297353CC}">
                    <c16:uniqueId val="{00000003-839B-4D6A-9506-0853588CA62E}"/>
                  </c:ext>
                </c:extLst>
              </c15:ser>
            </c15:filteredBarSeries>
          </c:ext>
        </c:extLst>
      </c:barChart>
      <c:catAx>
        <c:axId val="434103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434097040"/>
        <c:crosses val="autoZero"/>
        <c:auto val="1"/>
        <c:lblAlgn val="ctr"/>
        <c:lblOffset val="100"/>
        <c:noMultiLvlLbl val="0"/>
      </c:catAx>
      <c:valAx>
        <c:axId val="434097040"/>
        <c:scaling>
          <c:orientation val="minMax"/>
        </c:scaling>
        <c:delete val="1"/>
        <c:axPos val="l"/>
        <c:numFmt formatCode="0%" sourceLinked="1"/>
        <c:majorTickMark val="none"/>
        <c:minorTickMark val="none"/>
        <c:tickLblPos val="nextTo"/>
        <c:crossAx val="4341032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C38B6-1C61-430F-B060-0AB3B76EC4E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2A5D6CBF-7EEE-4EFE-95BB-FE1B7612BE0A}">
      <dgm:prSet phldrT="[Text]"/>
      <dgm:spPr/>
      <dgm:t>
        <a:bodyPr/>
        <a:lstStyle/>
        <a:p>
          <a:r>
            <a:rPr lang="en-US" dirty="0"/>
            <a:t>Students' perception about CT and the quality of instructions</a:t>
          </a:r>
        </a:p>
      </dgm:t>
    </dgm:pt>
    <dgm:pt modelId="{29CB0574-0A5C-4675-BAB1-1ABA69BC1A67}" type="parTrans" cxnId="{7F9B179C-2877-4B51-9E29-D91A56F46729}">
      <dgm:prSet/>
      <dgm:spPr/>
      <dgm:t>
        <a:bodyPr/>
        <a:lstStyle/>
        <a:p>
          <a:endParaRPr lang="en-US"/>
        </a:p>
      </dgm:t>
    </dgm:pt>
    <dgm:pt modelId="{88EBEB63-E2E0-458B-A60C-D49BAEE280AA}" type="sibTrans" cxnId="{7F9B179C-2877-4B51-9E29-D91A56F46729}">
      <dgm:prSet/>
      <dgm:spPr/>
      <dgm:t>
        <a:bodyPr/>
        <a:lstStyle/>
        <a:p>
          <a:endParaRPr lang="en-US"/>
        </a:p>
      </dgm:t>
    </dgm:pt>
    <dgm:pt modelId="{A362409C-4A22-4FB9-BDAD-DB6D16D2507A}">
      <dgm:prSet phldrT="[Text]"/>
      <dgm:spPr/>
      <dgm:t>
        <a:bodyPr/>
        <a:lstStyle/>
        <a:p>
          <a:r>
            <a:rPr lang="en-US" dirty="0" err="1"/>
            <a:t>Disciplinee</a:t>
          </a:r>
          <a:r>
            <a:rPr lang="en-US" dirty="0"/>
            <a:t> independent </a:t>
          </a:r>
          <a:r>
            <a:rPr lang="en-US" dirty="0" err="1"/>
            <a:t>quetions</a:t>
          </a:r>
          <a:r>
            <a:rPr lang="en-US" dirty="0"/>
            <a:t>  to measure CT attributes</a:t>
          </a:r>
        </a:p>
      </dgm:t>
    </dgm:pt>
    <dgm:pt modelId="{2E3F0F3F-18A0-4D89-8C31-02F173AC9F85}" type="parTrans" cxnId="{81209084-F381-4B7E-9CB7-7D759601B436}">
      <dgm:prSet/>
      <dgm:spPr/>
      <dgm:t>
        <a:bodyPr/>
        <a:lstStyle/>
        <a:p>
          <a:endParaRPr lang="en-US"/>
        </a:p>
      </dgm:t>
    </dgm:pt>
    <dgm:pt modelId="{682EF876-795D-429B-8AB8-1EABA7E257A2}" type="sibTrans" cxnId="{81209084-F381-4B7E-9CB7-7D759601B436}">
      <dgm:prSet/>
      <dgm:spPr/>
      <dgm:t>
        <a:bodyPr/>
        <a:lstStyle/>
        <a:p>
          <a:endParaRPr lang="en-US"/>
        </a:p>
      </dgm:t>
    </dgm:pt>
    <dgm:pt modelId="{67C4DB2E-3483-4411-843A-C5C6F5B42CF0}">
      <dgm:prSet phldrT="[Text]"/>
      <dgm:spPr/>
      <dgm:t>
        <a:bodyPr/>
        <a:lstStyle/>
        <a:p>
          <a:r>
            <a:rPr lang="en-US" dirty="0" err="1"/>
            <a:t>Achievemnt</a:t>
          </a:r>
          <a:r>
            <a:rPr lang="en-US" dirty="0"/>
            <a:t> of CLOs in 86 courses  </a:t>
          </a:r>
        </a:p>
      </dgm:t>
    </dgm:pt>
    <dgm:pt modelId="{210A30F9-F298-40CA-83B3-8E8F8E0F405E}" type="parTrans" cxnId="{D9900FB5-E638-4C4B-8D40-50430F498DA2}">
      <dgm:prSet/>
      <dgm:spPr/>
      <dgm:t>
        <a:bodyPr/>
        <a:lstStyle/>
        <a:p>
          <a:endParaRPr lang="en-US"/>
        </a:p>
      </dgm:t>
    </dgm:pt>
    <dgm:pt modelId="{E15173EF-B1AE-44DE-9DBF-850DDEFEC135}" type="sibTrans" cxnId="{D9900FB5-E638-4C4B-8D40-50430F498DA2}">
      <dgm:prSet/>
      <dgm:spPr/>
      <dgm:t>
        <a:bodyPr/>
        <a:lstStyle/>
        <a:p>
          <a:endParaRPr lang="en-US"/>
        </a:p>
      </dgm:t>
    </dgm:pt>
    <dgm:pt modelId="{DC88E939-BD5E-4A33-AC28-34D26AF1D140}" type="pres">
      <dgm:prSet presAssocID="{74AC38B6-1C61-430F-B060-0AB3B76EC4EA}" presName="compositeShape" presStyleCnt="0">
        <dgm:presLayoutVars>
          <dgm:chMax val="7"/>
          <dgm:dir/>
          <dgm:resizeHandles val="exact"/>
        </dgm:presLayoutVars>
      </dgm:prSet>
      <dgm:spPr/>
      <dgm:t>
        <a:bodyPr/>
        <a:lstStyle/>
        <a:p>
          <a:endParaRPr lang="en-US"/>
        </a:p>
      </dgm:t>
    </dgm:pt>
    <dgm:pt modelId="{AEA187B4-DA13-42C7-B12A-FD9D504AC3D8}" type="pres">
      <dgm:prSet presAssocID="{74AC38B6-1C61-430F-B060-0AB3B76EC4EA}" presName="wedge1" presStyleLbl="node1" presStyleIdx="0" presStyleCnt="3"/>
      <dgm:spPr/>
      <dgm:t>
        <a:bodyPr/>
        <a:lstStyle/>
        <a:p>
          <a:endParaRPr lang="en-US"/>
        </a:p>
      </dgm:t>
    </dgm:pt>
    <dgm:pt modelId="{8707DD4C-7DC5-49C9-BF8C-94AB70CCE00F}" type="pres">
      <dgm:prSet presAssocID="{74AC38B6-1C61-430F-B060-0AB3B76EC4EA}" presName="dummy1a" presStyleCnt="0"/>
      <dgm:spPr/>
    </dgm:pt>
    <dgm:pt modelId="{F35CE0C9-156F-4B38-88A3-E275D214078F}" type="pres">
      <dgm:prSet presAssocID="{74AC38B6-1C61-430F-B060-0AB3B76EC4EA}" presName="dummy1b" presStyleCnt="0"/>
      <dgm:spPr/>
    </dgm:pt>
    <dgm:pt modelId="{96B0C734-8809-4E81-8C8E-22DEA776A965}" type="pres">
      <dgm:prSet presAssocID="{74AC38B6-1C61-430F-B060-0AB3B76EC4EA}" presName="wedge1Tx" presStyleLbl="node1" presStyleIdx="0" presStyleCnt="3">
        <dgm:presLayoutVars>
          <dgm:chMax val="0"/>
          <dgm:chPref val="0"/>
          <dgm:bulletEnabled val="1"/>
        </dgm:presLayoutVars>
      </dgm:prSet>
      <dgm:spPr/>
      <dgm:t>
        <a:bodyPr/>
        <a:lstStyle/>
        <a:p>
          <a:endParaRPr lang="en-US"/>
        </a:p>
      </dgm:t>
    </dgm:pt>
    <dgm:pt modelId="{FB6DDCF0-7A97-4FAD-B68D-1C729774A148}" type="pres">
      <dgm:prSet presAssocID="{74AC38B6-1C61-430F-B060-0AB3B76EC4EA}" presName="wedge2" presStyleLbl="node1" presStyleIdx="1" presStyleCnt="3"/>
      <dgm:spPr/>
      <dgm:t>
        <a:bodyPr/>
        <a:lstStyle/>
        <a:p>
          <a:endParaRPr lang="en-US"/>
        </a:p>
      </dgm:t>
    </dgm:pt>
    <dgm:pt modelId="{F36CA8CE-FEC2-46C5-A386-E0CFC409D3E7}" type="pres">
      <dgm:prSet presAssocID="{74AC38B6-1C61-430F-B060-0AB3B76EC4EA}" presName="dummy2a" presStyleCnt="0"/>
      <dgm:spPr/>
    </dgm:pt>
    <dgm:pt modelId="{A2D335A4-79A9-4CA5-9B9E-1BB981AB4605}" type="pres">
      <dgm:prSet presAssocID="{74AC38B6-1C61-430F-B060-0AB3B76EC4EA}" presName="dummy2b" presStyleCnt="0"/>
      <dgm:spPr/>
    </dgm:pt>
    <dgm:pt modelId="{893E3ABE-30D8-4BB6-A3B3-24017FD24F2E}" type="pres">
      <dgm:prSet presAssocID="{74AC38B6-1C61-430F-B060-0AB3B76EC4EA}" presName="wedge2Tx" presStyleLbl="node1" presStyleIdx="1" presStyleCnt="3">
        <dgm:presLayoutVars>
          <dgm:chMax val="0"/>
          <dgm:chPref val="0"/>
          <dgm:bulletEnabled val="1"/>
        </dgm:presLayoutVars>
      </dgm:prSet>
      <dgm:spPr/>
      <dgm:t>
        <a:bodyPr/>
        <a:lstStyle/>
        <a:p>
          <a:endParaRPr lang="en-US"/>
        </a:p>
      </dgm:t>
    </dgm:pt>
    <dgm:pt modelId="{C81BFB49-E4F6-4621-8687-CE06533D8DCD}" type="pres">
      <dgm:prSet presAssocID="{74AC38B6-1C61-430F-B060-0AB3B76EC4EA}" presName="wedge3" presStyleLbl="node1" presStyleIdx="2" presStyleCnt="3"/>
      <dgm:spPr/>
      <dgm:t>
        <a:bodyPr/>
        <a:lstStyle/>
        <a:p>
          <a:endParaRPr lang="en-US"/>
        </a:p>
      </dgm:t>
    </dgm:pt>
    <dgm:pt modelId="{71117B80-67D6-4756-8462-FB0EE4809358}" type="pres">
      <dgm:prSet presAssocID="{74AC38B6-1C61-430F-B060-0AB3B76EC4EA}" presName="dummy3a" presStyleCnt="0"/>
      <dgm:spPr/>
    </dgm:pt>
    <dgm:pt modelId="{0BD12258-82E1-45B2-80E2-C5FBAC9E81BF}" type="pres">
      <dgm:prSet presAssocID="{74AC38B6-1C61-430F-B060-0AB3B76EC4EA}" presName="dummy3b" presStyleCnt="0"/>
      <dgm:spPr/>
    </dgm:pt>
    <dgm:pt modelId="{B5C0F685-672C-4BAC-95F3-0B2834FCD92E}" type="pres">
      <dgm:prSet presAssocID="{74AC38B6-1C61-430F-B060-0AB3B76EC4EA}" presName="wedge3Tx" presStyleLbl="node1" presStyleIdx="2" presStyleCnt="3">
        <dgm:presLayoutVars>
          <dgm:chMax val="0"/>
          <dgm:chPref val="0"/>
          <dgm:bulletEnabled val="1"/>
        </dgm:presLayoutVars>
      </dgm:prSet>
      <dgm:spPr/>
      <dgm:t>
        <a:bodyPr/>
        <a:lstStyle/>
        <a:p>
          <a:endParaRPr lang="en-US"/>
        </a:p>
      </dgm:t>
    </dgm:pt>
    <dgm:pt modelId="{782D6972-CC35-4014-8033-19CE156C233A}" type="pres">
      <dgm:prSet presAssocID="{88EBEB63-E2E0-458B-A60C-D49BAEE280AA}" presName="arrowWedge1" presStyleLbl="fgSibTrans2D1" presStyleIdx="0" presStyleCnt="3"/>
      <dgm:spPr/>
    </dgm:pt>
    <dgm:pt modelId="{6F29A93E-B208-451B-AB95-4AAA6FA20EEF}" type="pres">
      <dgm:prSet presAssocID="{682EF876-795D-429B-8AB8-1EABA7E257A2}" presName="arrowWedge2" presStyleLbl="fgSibTrans2D1" presStyleIdx="1" presStyleCnt="3"/>
      <dgm:spPr/>
    </dgm:pt>
    <dgm:pt modelId="{B76BD35B-41EB-474A-A85C-475E2CA08B94}" type="pres">
      <dgm:prSet presAssocID="{E15173EF-B1AE-44DE-9DBF-850DDEFEC135}" presName="arrowWedge3" presStyleLbl="fgSibTrans2D1" presStyleIdx="2" presStyleCnt="3"/>
      <dgm:spPr/>
    </dgm:pt>
  </dgm:ptLst>
  <dgm:cxnLst>
    <dgm:cxn modelId="{7F9B179C-2877-4B51-9E29-D91A56F46729}" srcId="{74AC38B6-1C61-430F-B060-0AB3B76EC4EA}" destId="{2A5D6CBF-7EEE-4EFE-95BB-FE1B7612BE0A}" srcOrd="0" destOrd="0" parTransId="{29CB0574-0A5C-4675-BAB1-1ABA69BC1A67}" sibTransId="{88EBEB63-E2E0-458B-A60C-D49BAEE280AA}"/>
    <dgm:cxn modelId="{26A8C4B3-AD56-4668-9ADE-CB75B26D283A}" type="presOf" srcId="{67C4DB2E-3483-4411-843A-C5C6F5B42CF0}" destId="{C81BFB49-E4F6-4621-8687-CE06533D8DCD}" srcOrd="0" destOrd="0" presId="urn:microsoft.com/office/officeart/2005/8/layout/cycle8"/>
    <dgm:cxn modelId="{D9900FB5-E638-4C4B-8D40-50430F498DA2}" srcId="{74AC38B6-1C61-430F-B060-0AB3B76EC4EA}" destId="{67C4DB2E-3483-4411-843A-C5C6F5B42CF0}" srcOrd="2" destOrd="0" parTransId="{210A30F9-F298-40CA-83B3-8E8F8E0F405E}" sibTransId="{E15173EF-B1AE-44DE-9DBF-850DDEFEC135}"/>
    <dgm:cxn modelId="{8B7FE0D6-3E96-4E21-B5B4-79917E4CD7D4}" type="presOf" srcId="{67C4DB2E-3483-4411-843A-C5C6F5B42CF0}" destId="{B5C0F685-672C-4BAC-95F3-0B2834FCD92E}" srcOrd="1" destOrd="0" presId="urn:microsoft.com/office/officeart/2005/8/layout/cycle8"/>
    <dgm:cxn modelId="{5EEDFC6D-0E07-4007-9636-BC12CD5CBFE4}" type="presOf" srcId="{A362409C-4A22-4FB9-BDAD-DB6D16D2507A}" destId="{FB6DDCF0-7A97-4FAD-B68D-1C729774A148}" srcOrd="0" destOrd="0" presId="urn:microsoft.com/office/officeart/2005/8/layout/cycle8"/>
    <dgm:cxn modelId="{81209084-F381-4B7E-9CB7-7D759601B436}" srcId="{74AC38B6-1C61-430F-B060-0AB3B76EC4EA}" destId="{A362409C-4A22-4FB9-BDAD-DB6D16D2507A}" srcOrd="1" destOrd="0" parTransId="{2E3F0F3F-18A0-4D89-8C31-02F173AC9F85}" sibTransId="{682EF876-795D-429B-8AB8-1EABA7E257A2}"/>
    <dgm:cxn modelId="{57342B0C-DC35-4EB4-A126-4CEDA2F832A9}" type="presOf" srcId="{A362409C-4A22-4FB9-BDAD-DB6D16D2507A}" destId="{893E3ABE-30D8-4BB6-A3B3-24017FD24F2E}" srcOrd="1" destOrd="0" presId="urn:microsoft.com/office/officeart/2005/8/layout/cycle8"/>
    <dgm:cxn modelId="{B5C81367-E762-4C52-814A-5CA7DC0496C4}" type="presOf" srcId="{2A5D6CBF-7EEE-4EFE-95BB-FE1B7612BE0A}" destId="{AEA187B4-DA13-42C7-B12A-FD9D504AC3D8}" srcOrd="0" destOrd="0" presId="urn:microsoft.com/office/officeart/2005/8/layout/cycle8"/>
    <dgm:cxn modelId="{B72B9D9A-9EB7-41E8-9DDC-D7A339120DDE}" type="presOf" srcId="{2A5D6CBF-7EEE-4EFE-95BB-FE1B7612BE0A}" destId="{96B0C734-8809-4E81-8C8E-22DEA776A965}" srcOrd="1" destOrd="0" presId="urn:microsoft.com/office/officeart/2005/8/layout/cycle8"/>
    <dgm:cxn modelId="{8981CAEF-15E0-4673-AB44-D2CF356F11BB}" type="presOf" srcId="{74AC38B6-1C61-430F-B060-0AB3B76EC4EA}" destId="{DC88E939-BD5E-4A33-AC28-34D26AF1D140}" srcOrd="0" destOrd="0" presId="urn:microsoft.com/office/officeart/2005/8/layout/cycle8"/>
    <dgm:cxn modelId="{C43340BE-AFD2-43C6-BB77-1C77C5E31195}" type="presParOf" srcId="{DC88E939-BD5E-4A33-AC28-34D26AF1D140}" destId="{AEA187B4-DA13-42C7-B12A-FD9D504AC3D8}" srcOrd="0" destOrd="0" presId="urn:microsoft.com/office/officeart/2005/8/layout/cycle8"/>
    <dgm:cxn modelId="{2591E756-DE63-4F93-8C8C-3D78AF3883A0}" type="presParOf" srcId="{DC88E939-BD5E-4A33-AC28-34D26AF1D140}" destId="{8707DD4C-7DC5-49C9-BF8C-94AB70CCE00F}" srcOrd="1" destOrd="0" presId="urn:microsoft.com/office/officeart/2005/8/layout/cycle8"/>
    <dgm:cxn modelId="{65A93FD8-270B-4769-83B3-8FD396DB488D}" type="presParOf" srcId="{DC88E939-BD5E-4A33-AC28-34D26AF1D140}" destId="{F35CE0C9-156F-4B38-88A3-E275D214078F}" srcOrd="2" destOrd="0" presId="urn:microsoft.com/office/officeart/2005/8/layout/cycle8"/>
    <dgm:cxn modelId="{F2E30A1B-3542-4AC6-86D8-984E7293F9B6}" type="presParOf" srcId="{DC88E939-BD5E-4A33-AC28-34D26AF1D140}" destId="{96B0C734-8809-4E81-8C8E-22DEA776A965}" srcOrd="3" destOrd="0" presId="urn:microsoft.com/office/officeart/2005/8/layout/cycle8"/>
    <dgm:cxn modelId="{EBB5A9C6-779F-49E6-A981-1CA4F76E669B}" type="presParOf" srcId="{DC88E939-BD5E-4A33-AC28-34D26AF1D140}" destId="{FB6DDCF0-7A97-4FAD-B68D-1C729774A148}" srcOrd="4" destOrd="0" presId="urn:microsoft.com/office/officeart/2005/8/layout/cycle8"/>
    <dgm:cxn modelId="{8B1960C2-9690-421B-B1CF-0BAE672FF21A}" type="presParOf" srcId="{DC88E939-BD5E-4A33-AC28-34D26AF1D140}" destId="{F36CA8CE-FEC2-46C5-A386-E0CFC409D3E7}" srcOrd="5" destOrd="0" presId="urn:microsoft.com/office/officeart/2005/8/layout/cycle8"/>
    <dgm:cxn modelId="{C7F6F0ED-99A0-4775-9C37-E4CF8ECAB7D0}" type="presParOf" srcId="{DC88E939-BD5E-4A33-AC28-34D26AF1D140}" destId="{A2D335A4-79A9-4CA5-9B9E-1BB981AB4605}" srcOrd="6" destOrd="0" presId="urn:microsoft.com/office/officeart/2005/8/layout/cycle8"/>
    <dgm:cxn modelId="{92326B76-7374-4CB9-87CE-349B868F1FC4}" type="presParOf" srcId="{DC88E939-BD5E-4A33-AC28-34D26AF1D140}" destId="{893E3ABE-30D8-4BB6-A3B3-24017FD24F2E}" srcOrd="7" destOrd="0" presId="urn:microsoft.com/office/officeart/2005/8/layout/cycle8"/>
    <dgm:cxn modelId="{3EC9B6B6-25C7-4102-92DC-F572383CCF4B}" type="presParOf" srcId="{DC88E939-BD5E-4A33-AC28-34D26AF1D140}" destId="{C81BFB49-E4F6-4621-8687-CE06533D8DCD}" srcOrd="8" destOrd="0" presId="urn:microsoft.com/office/officeart/2005/8/layout/cycle8"/>
    <dgm:cxn modelId="{627E9F70-0072-4264-A7F9-6A0FE4BED0D6}" type="presParOf" srcId="{DC88E939-BD5E-4A33-AC28-34D26AF1D140}" destId="{71117B80-67D6-4756-8462-FB0EE4809358}" srcOrd="9" destOrd="0" presId="urn:microsoft.com/office/officeart/2005/8/layout/cycle8"/>
    <dgm:cxn modelId="{D3E48FE9-085E-4C0D-A74F-F86AB6A9C1EE}" type="presParOf" srcId="{DC88E939-BD5E-4A33-AC28-34D26AF1D140}" destId="{0BD12258-82E1-45B2-80E2-C5FBAC9E81BF}" srcOrd="10" destOrd="0" presId="urn:microsoft.com/office/officeart/2005/8/layout/cycle8"/>
    <dgm:cxn modelId="{B7563254-D38A-44F4-8E5C-699094D016A8}" type="presParOf" srcId="{DC88E939-BD5E-4A33-AC28-34D26AF1D140}" destId="{B5C0F685-672C-4BAC-95F3-0B2834FCD92E}" srcOrd="11" destOrd="0" presId="urn:microsoft.com/office/officeart/2005/8/layout/cycle8"/>
    <dgm:cxn modelId="{2BA3780D-C5DE-4BE3-B7FE-D995B2E011E6}" type="presParOf" srcId="{DC88E939-BD5E-4A33-AC28-34D26AF1D140}" destId="{782D6972-CC35-4014-8033-19CE156C233A}" srcOrd="12" destOrd="0" presId="urn:microsoft.com/office/officeart/2005/8/layout/cycle8"/>
    <dgm:cxn modelId="{1782CD21-278A-4F0F-9188-9BF8259A64FA}" type="presParOf" srcId="{DC88E939-BD5E-4A33-AC28-34D26AF1D140}" destId="{6F29A93E-B208-451B-AB95-4AAA6FA20EEF}" srcOrd="13" destOrd="0" presId="urn:microsoft.com/office/officeart/2005/8/layout/cycle8"/>
    <dgm:cxn modelId="{31C7697F-6723-4F2E-8DBC-81EA8B6630BE}" type="presParOf" srcId="{DC88E939-BD5E-4A33-AC28-34D26AF1D140}" destId="{B76BD35B-41EB-474A-A85C-475E2CA08B94}" srcOrd="14"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187B4-DA13-42C7-B12A-FD9D504AC3D8}">
      <dsp:nvSpPr>
        <dsp:cNvPr id="0" name=""/>
        <dsp:cNvSpPr/>
      </dsp:nvSpPr>
      <dsp:spPr>
        <a:xfrm>
          <a:off x="2084839" y="371201"/>
          <a:ext cx="4797059" cy="4797059"/>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Students' perception about CT and the quality of instructions</a:t>
          </a:r>
        </a:p>
      </dsp:txBody>
      <dsp:txXfrm>
        <a:off x="4613003" y="1387720"/>
        <a:ext cx="1713235" cy="1427696"/>
      </dsp:txXfrm>
    </dsp:sp>
    <dsp:sp modelId="{FB6DDCF0-7A97-4FAD-B68D-1C729774A148}">
      <dsp:nvSpPr>
        <dsp:cNvPr id="0" name=""/>
        <dsp:cNvSpPr/>
      </dsp:nvSpPr>
      <dsp:spPr>
        <a:xfrm>
          <a:off x="1986042" y="542524"/>
          <a:ext cx="4797059" cy="479705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a:t>Disciplinee</a:t>
          </a:r>
          <a:r>
            <a:rPr lang="en-US" sz="1900" kern="1200" dirty="0"/>
            <a:t> independent </a:t>
          </a:r>
          <a:r>
            <a:rPr lang="en-US" sz="1900" kern="1200" dirty="0" err="1"/>
            <a:t>quetions</a:t>
          </a:r>
          <a:r>
            <a:rPr lang="en-US" sz="1900" kern="1200" dirty="0"/>
            <a:t>  to measure CT attributes</a:t>
          </a:r>
        </a:p>
      </dsp:txBody>
      <dsp:txXfrm>
        <a:off x="3128199" y="3654902"/>
        <a:ext cx="2569853" cy="1256372"/>
      </dsp:txXfrm>
    </dsp:sp>
    <dsp:sp modelId="{C81BFB49-E4F6-4621-8687-CE06533D8DCD}">
      <dsp:nvSpPr>
        <dsp:cNvPr id="0" name=""/>
        <dsp:cNvSpPr/>
      </dsp:nvSpPr>
      <dsp:spPr>
        <a:xfrm>
          <a:off x="1887246" y="371201"/>
          <a:ext cx="4797059" cy="479705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a:t>Achievemnt</a:t>
          </a:r>
          <a:r>
            <a:rPr lang="en-US" sz="1900" kern="1200" dirty="0"/>
            <a:t> of CLOs in 86 courses  </a:t>
          </a:r>
        </a:p>
      </dsp:txBody>
      <dsp:txXfrm>
        <a:off x="2442905" y="1387720"/>
        <a:ext cx="1713235" cy="1427696"/>
      </dsp:txXfrm>
    </dsp:sp>
    <dsp:sp modelId="{782D6972-CC35-4014-8033-19CE156C233A}">
      <dsp:nvSpPr>
        <dsp:cNvPr id="0" name=""/>
        <dsp:cNvSpPr/>
      </dsp:nvSpPr>
      <dsp:spPr>
        <a:xfrm>
          <a:off x="1788274" y="74240"/>
          <a:ext cx="5390981" cy="539098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29A93E-B208-451B-AB95-4AAA6FA20EEF}">
      <dsp:nvSpPr>
        <dsp:cNvPr id="0" name=""/>
        <dsp:cNvSpPr/>
      </dsp:nvSpPr>
      <dsp:spPr>
        <a:xfrm>
          <a:off x="1689081" y="245260"/>
          <a:ext cx="5390981" cy="539098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6BD35B-41EB-474A-A85C-475E2CA08B94}">
      <dsp:nvSpPr>
        <dsp:cNvPr id="0" name=""/>
        <dsp:cNvSpPr/>
      </dsp:nvSpPr>
      <dsp:spPr>
        <a:xfrm>
          <a:off x="1589889" y="74240"/>
          <a:ext cx="5390981" cy="539098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5/24/2023</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710" y="7756919"/>
            <a:ext cx="6935156"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91710" y="6844275"/>
            <a:ext cx="6929682" cy="577394"/>
          </a:xfrm>
          <a:prstGeom prst="rect">
            <a:avLst/>
          </a:prstGeom>
          <a:noFill/>
        </p:spPr>
        <p:txBody>
          <a:bodyPr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1829" y="18638118"/>
            <a:ext cx="6930776" cy="577394"/>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055586" y="7721499"/>
            <a:ext cx="6929681"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055585" y="6891580"/>
            <a:ext cx="6929682" cy="577394"/>
          </a:xfrm>
          <a:prstGeom prst="rect">
            <a:avLst/>
          </a:prstGeom>
          <a:noFill/>
        </p:spPr>
        <p:txBody>
          <a:bodyPr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313987" y="7721499"/>
            <a:ext cx="6929681"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319460" y="6891580"/>
            <a:ext cx="6936251" cy="577394"/>
          </a:xfrm>
          <a:prstGeom prst="rect">
            <a:avLst/>
          </a:prstGeom>
          <a:noFill/>
        </p:spPr>
        <p:txBody>
          <a:bodyPr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593661" y="6891580"/>
            <a:ext cx="6928402" cy="577394"/>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593661" y="7756919"/>
            <a:ext cx="6928402"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593661" y="18746667"/>
            <a:ext cx="6928402" cy="577394"/>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591926" y="19588516"/>
            <a:ext cx="6931872"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593661" y="33383471"/>
            <a:ext cx="6928402" cy="980266"/>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591926" y="34363737"/>
            <a:ext cx="6931872"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7449" y="19493883"/>
            <a:ext cx="6935156"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091103" y="3832191"/>
            <a:ext cx="22066418" cy="1664220"/>
          </a:xfrm>
          <a:prstGeom prst="rect">
            <a:avLst/>
          </a:prstGeom>
        </p:spPr>
        <p:txBody>
          <a:bodyPr>
            <a:normAutofit/>
          </a:bodyPr>
          <a:lstStyle>
            <a:lvl1pPr marL="0" indent="0" algn="ctr">
              <a:buFontTx/>
              <a:buNone/>
              <a:defRPr sz="3034">
                <a:solidFill>
                  <a:schemeClr val="bg1"/>
                </a:solidFill>
                <a:latin typeface="Calibri" panose="020F0502020204030204" pitchFamily="34" charset="0"/>
                <a:cs typeface="Calibri" panose="020F050202020403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78" name="Text Placeholder 76"/>
          <p:cNvSpPr>
            <a:spLocks noGrp="1"/>
          </p:cNvSpPr>
          <p:nvPr>
            <p:ph type="body" sz="quarter" idx="151" hasCustomPrompt="1"/>
          </p:nvPr>
        </p:nvSpPr>
        <p:spPr>
          <a:xfrm>
            <a:off x="4091103" y="2116881"/>
            <a:ext cx="22066418" cy="1664220"/>
          </a:xfrm>
          <a:prstGeom prst="rect">
            <a:avLst/>
          </a:prstGeom>
        </p:spPr>
        <p:txBody>
          <a:bodyPr anchor="t" anchorCtr="1">
            <a:normAutofit/>
          </a:bodyPr>
          <a:lstStyle>
            <a:lvl1pPr marL="0" indent="0" algn="ctr">
              <a:buFontTx/>
              <a:buNone/>
              <a:defRPr sz="4551">
                <a:solidFill>
                  <a:schemeClr val="bg1"/>
                </a:solidFill>
                <a:latin typeface="Calibri" panose="020F0502020204030204" pitchFamily="34" charset="0"/>
                <a:cs typeface="Calibri" panose="020F050202020403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79" name="Text Placeholder 76"/>
          <p:cNvSpPr>
            <a:spLocks noGrp="1"/>
          </p:cNvSpPr>
          <p:nvPr>
            <p:ph type="body" sz="quarter" idx="153" hasCustomPrompt="1"/>
          </p:nvPr>
        </p:nvSpPr>
        <p:spPr>
          <a:xfrm>
            <a:off x="4091103" y="272720"/>
            <a:ext cx="22066418" cy="1767225"/>
          </a:xfrm>
          <a:prstGeom prst="rect">
            <a:avLst/>
          </a:prstGeom>
        </p:spPr>
        <p:txBody>
          <a:bodyPr anchor="t" anchorCtr="1">
            <a:normAutofit/>
          </a:bodyPr>
          <a:lstStyle>
            <a:lvl1pPr marL="0" indent="0" algn="ctr">
              <a:buFontTx/>
              <a:buNone/>
              <a:defRPr sz="5517" b="1">
                <a:solidFill>
                  <a:schemeClr val="bg1"/>
                </a:solidFill>
                <a:latin typeface="Calibri" panose="020F0502020204030204" pitchFamily="34" charset="0"/>
                <a:cs typeface="Calibri" panose="020F050202020403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title</a:t>
            </a:r>
          </a:p>
        </p:txBody>
      </p:sp>
    </p:spTree>
  </p:cSld>
  <p:clrMapOvr>
    <a:masterClrMapping/>
  </p:clrMapOvr>
  <p:extLst mod="1">
    <p:ext uri="{DCECCB84-F9BA-43D5-87BE-67443E8EF086}">
      <p15:sldGuideLst xmlns:p15="http://schemas.microsoft.com/office/powerpoint/2012/main">
        <p15:guide id="1" orient="horz" pos="41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791710" y="7756919"/>
            <a:ext cx="6935156"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791710" y="6844275"/>
            <a:ext cx="6929682" cy="577394"/>
          </a:xfrm>
          <a:prstGeom prst="rect">
            <a:avLst/>
          </a:prstGeom>
          <a:noFill/>
        </p:spPr>
        <p:txBody>
          <a:bodyPr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751829" y="18638118"/>
            <a:ext cx="6930776" cy="577394"/>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8055586" y="7721499"/>
            <a:ext cx="6929681"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8055585" y="6891580"/>
            <a:ext cx="6929682" cy="577394"/>
          </a:xfrm>
          <a:prstGeom prst="rect">
            <a:avLst/>
          </a:prstGeom>
          <a:noFill/>
        </p:spPr>
        <p:txBody>
          <a:bodyPr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15313987" y="7721499"/>
            <a:ext cx="6929681"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15319460" y="6891580"/>
            <a:ext cx="6936251" cy="577394"/>
          </a:xfrm>
          <a:prstGeom prst="rect">
            <a:avLst/>
          </a:prstGeom>
          <a:noFill/>
        </p:spPr>
        <p:txBody>
          <a:bodyPr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22593661" y="6891580"/>
            <a:ext cx="6928402" cy="577394"/>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22593661" y="7756919"/>
            <a:ext cx="6928402"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22593661" y="18746667"/>
            <a:ext cx="6928402" cy="577394"/>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22591926" y="19588516"/>
            <a:ext cx="6931872"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22593661" y="33383471"/>
            <a:ext cx="6928402" cy="980266"/>
          </a:xfrm>
          <a:prstGeom prst="rect">
            <a:avLst/>
          </a:prstGeom>
          <a:noFill/>
        </p:spPr>
        <p:txBody>
          <a:bodyPr wrap="square" lIns="91436" tIns="91436" rIns="91436" bIns="91436" anchor="ctr" anchorCtr="0">
            <a:spAutoFit/>
          </a:bodyPr>
          <a:lstStyle>
            <a:lvl1pPr marL="0" indent="0" algn="ctr">
              <a:buNone/>
              <a:defRPr sz="2552"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22591926" y="34363737"/>
            <a:ext cx="6931872"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747449" y="19493883"/>
            <a:ext cx="6935156" cy="726972"/>
          </a:xfrm>
          <a:prstGeom prst="rect">
            <a:avLst/>
          </a:prstGeom>
        </p:spPr>
        <p:txBody>
          <a:bodyPr wrap="square" lIns="228589" tIns="228589" rIns="228589" bIns="228589">
            <a:spAutoFit/>
          </a:bodyPr>
          <a:lstStyle>
            <a:lvl1pPr marL="0" indent="0">
              <a:buNone/>
              <a:defRPr sz="1724">
                <a:solidFill>
                  <a:schemeClr val="tx1"/>
                </a:solidFill>
                <a:latin typeface="Calibri" panose="020F0502020204030204" pitchFamily="34" charset="0"/>
                <a:cs typeface="Calibri" panose="020F0502020204030204" pitchFamily="34" charset="0"/>
              </a:defRPr>
            </a:lvl1pPr>
            <a:lvl2pPr marL="1024614" indent="-394082">
              <a:defRPr sz="1724">
                <a:latin typeface="Trebuchet MS" pitchFamily="34" charset="0"/>
              </a:defRPr>
            </a:lvl2pPr>
            <a:lvl3pPr marL="1418696" indent="-394082">
              <a:defRPr sz="1724">
                <a:latin typeface="Trebuchet MS" pitchFamily="34" charset="0"/>
              </a:defRPr>
            </a:lvl3pPr>
            <a:lvl4pPr marL="1852188" indent="-433492">
              <a:defRPr sz="1724">
                <a:latin typeface="Trebuchet MS" pitchFamily="34" charset="0"/>
              </a:defRPr>
            </a:lvl4pPr>
            <a:lvl5pPr marL="2167453" indent="-315266">
              <a:defRPr sz="1724">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4091103" y="3832191"/>
            <a:ext cx="22066418" cy="1664220"/>
          </a:xfrm>
          <a:prstGeom prst="rect">
            <a:avLst/>
          </a:prstGeom>
        </p:spPr>
        <p:txBody>
          <a:bodyPr>
            <a:normAutofit/>
          </a:bodyPr>
          <a:lstStyle>
            <a:lvl1pPr marL="0" indent="0" algn="ctr">
              <a:buFontTx/>
              <a:buNone/>
              <a:defRPr sz="3034">
                <a:solidFill>
                  <a:schemeClr val="bg1"/>
                </a:solidFill>
                <a:latin typeface="Calibri" panose="020F0502020204030204" pitchFamily="34" charset="0"/>
                <a:cs typeface="Calibri" panose="020F050202020403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4091103" y="2116881"/>
            <a:ext cx="22066418" cy="1664220"/>
          </a:xfrm>
          <a:prstGeom prst="rect">
            <a:avLst/>
          </a:prstGeom>
        </p:spPr>
        <p:txBody>
          <a:bodyPr anchor="t" anchorCtr="1">
            <a:normAutofit/>
          </a:bodyPr>
          <a:lstStyle>
            <a:lvl1pPr marL="0" indent="0" algn="ctr">
              <a:buFontTx/>
              <a:buNone/>
              <a:defRPr sz="4551">
                <a:solidFill>
                  <a:schemeClr val="bg1"/>
                </a:solidFill>
                <a:latin typeface="Calibri" panose="020F0502020204030204" pitchFamily="34" charset="0"/>
                <a:cs typeface="Calibri" panose="020F050202020403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4091103" y="272720"/>
            <a:ext cx="22066418" cy="1767225"/>
          </a:xfrm>
          <a:prstGeom prst="rect">
            <a:avLst/>
          </a:prstGeom>
        </p:spPr>
        <p:txBody>
          <a:bodyPr anchor="t" anchorCtr="1">
            <a:normAutofit/>
          </a:bodyPr>
          <a:lstStyle>
            <a:lvl1pPr marL="0" indent="0" algn="ctr">
              <a:buFontTx/>
              <a:buNone/>
              <a:defRPr sz="5517" b="1">
                <a:solidFill>
                  <a:schemeClr val="bg1"/>
                </a:solidFill>
                <a:latin typeface="Calibri" panose="020F0502020204030204" pitchFamily="34" charset="0"/>
                <a:cs typeface="Calibri" panose="020F050202020403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1" y="40549290"/>
            <a:ext cx="30267275" cy="2244948"/>
          </a:xfrm>
          <a:prstGeom prst="rect">
            <a:avLst/>
          </a:prstGeom>
          <a:solidFill>
            <a:schemeClr val="accent1">
              <a:lumMod val="50000"/>
            </a:schemeClr>
          </a:solidFill>
          <a:ln w="9525">
            <a:noFill/>
            <a:miter lim="800000"/>
            <a:headEnd/>
            <a:tailEnd/>
          </a:ln>
          <a:effectLst/>
        </p:spPr>
        <p:txBody>
          <a:bodyPr wrap="none" lIns="179355" tIns="89677" rIns="179355" bIns="89677" anchor="ctr"/>
          <a:lstStyle/>
          <a:p>
            <a:pPr>
              <a:defRPr/>
            </a:pPr>
            <a:endParaRPr lang="en-US" sz="9639"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1" y="-20583"/>
            <a:ext cx="30267275" cy="6743049"/>
          </a:xfrm>
          <a:prstGeom prst="rect">
            <a:avLst/>
          </a:prstGeom>
          <a:solidFill>
            <a:schemeClr val="accent1">
              <a:lumMod val="50000"/>
            </a:schemeClr>
          </a:solidFill>
          <a:ln w="9525">
            <a:noFill/>
            <a:miter lim="800000"/>
            <a:headEnd/>
            <a:tailEnd/>
          </a:ln>
          <a:effectLst/>
        </p:spPr>
        <p:txBody>
          <a:bodyPr wrap="none" lIns="179355" tIns="89677" rIns="179355" bIns="89677" anchor="ctr"/>
          <a:lstStyle/>
          <a:p>
            <a:pPr>
              <a:defRPr/>
            </a:pPr>
            <a:endParaRPr lang="en-US" sz="9639"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504454" y="5376402"/>
            <a:ext cx="29258368" cy="3598939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39"/>
          </a:p>
        </p:txBody>
      </p:sp>
      <p:sp>
        <p:nvSpPr>
          <p:cNvPr id="10" name="Text Box 14"/>
          <p:cNvSpPr txBox="1">
            <a:spLocks noChangeArrowheads="1"/>
          </p:cNvSpPr>
          <p:nvPr/>
        </p:nvSpPr>
        <p:spPr bwMode="auto">
          <a:xfrm>
            <a:off x="504453" y="41671764"/>
            <a:ext cx="1734063" cy="232367"/>
          </a:xfrm>
          <a:prstGeom prst="rect">
            <a:avLst/>
          </a:prstGeom>
          <a:noFill/>
          <a:ln w="9525">
            <a:noFill/>
            <a:miter lim="800000"/>
            <a:headEnd/>
            <a:tailEnd/>
          </a:ln>
          <a:effectLst/>
        </p:spPr>
        <p:txBody>
          <a:bodyPr lIns="62935" tIns="31462" rIns="62935" bIns="31462">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graphicFrame>
        <p:nvGraphicFramePr>
          <p:cNvPr id="8" name="Table 7">
            <a:extLst>
              <a:ext uri="{FF2B5EF4-FFF2-40B4-BE49-F238E27FC236}">
                <a16:creationId xmlns:a16="http://schemas.microsoft.com/office/drawing/2014/main" id="{92E70B1A-DF92-E041-BAA3-6AAA5B1121FB}"/>
              </a:ext>
            </a:extLst>
          </p:cNvPr>
          <p:cNvGraphicFramePr>
            <a:graphicFrameLocks noGrp="1"/>
          </p:cNvGraphicFramePr>
          <p:nvPr userDrawn="1">
            <p:extLst>
              <p:ext uri="{D42A27DB-BD31-4B8C-83A1-F6EECF244321}">
                <p14:modId xmlns:p14="http://schemas.microsoft.com/office/powerpoint/2010/main" val="1396690760"/>
              </p:ext>
            </p:extLst>
          </p:nvPr>
        </p:nvGraphicFramePr>
        <p:xfrm>
          <a:off x="-7317404" y="18327"/>
          <a:ext cx="6742107" cy="56544905"/>
        </p:xfrm>
        <a:graphic>
          <a:graphicData uri="http://schemas.openxmlformats.org/drawingml/2006/table">
            <a:tbl>
              <a:tblPr firstRow="1" bandRow="1">
                <a:tableStyleId>{5C22544A-7EE6-4342-B048-85BDC9FD1C3A}</a:tableStyleId>
              </a:tblPr>
              <a:tblGrid>
                <a:gridCol w="2890963">
                  <a:extLst>
                    <a:ext uri="{9D8B030D-6E8A-4147-A177-3AD203B41FA5}">
                      <a16:colId xmlns:a16="http://schemas.microsoft.com/office/drawing/2014/main" val="20000"/>
                    </a:ext>
                  </a:extLst>
                </a:gridCol>
                <a:gridCol w="3851144">
                  <a:extLst>
                    <a:ext uri="{9D8B030D-6E8A-4147-A177-3AD203B41FA5}">
                      <a16:colId xmlns:a16="http://schemas.microsoft.com/office/drawing/2014/main" val="20001"/>
                    </a:ext>
                  </a:extLst>
                </a:gridCol>
              </a:tblGrid>
              <a:tr h="276758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973825">
                <a:tc gridSpan="2">
                  <a:txBody>
                    <a:bodyPr/>
                    <a:lstStyle/>
                    <a:p>
                      <a:pPr defTabSz="3765639"/>
                      <a:r>
                        <a:rPr lang="en-US" sz="2600" i="0" dirty="0">
                          <a:solidFill>
                            <a:srgbClr val="D9D9D9"/>
                          </a:solidFill>
                          <a:latin typeface="Arial"/>
                          <a:cs typeface="Arial"/>
                        </a:rPr>
                        <a:t>This PowerPoint template produces a </a:t>
                      </a:r>
                      <a:r>
                        <a:rPr lang="en-US" sz="2600" i="0" dirty="0">
                          <a:solidFill>
                            <a:srgbClr val="FFC000"/>
                          </a:solidFill>
                          <a:latin typeface="Arial"/>
                          <a:cs typeface="Arial"/>
                        </a:rPr>
                        <a:t>standard screen size (4:3 Ratio) virtual </a:t>
                      </a:r>
                      <a:r>
                        <a:rPr lang="en-US" sz="26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600" i="0" dirty="0">
                        <a:solidFill>
                          <a:srgbClr val="D9D9D9"/>
                        </a:solidFill>
                        <a:latin typeface="Arial"/>
                        <a:cs typeface="Arial"/>
                      </a:endParaRPr>
                    </a:p>
                    <a:p>
                      <a:pPr defTabSz="3765639"/>
                      <a:r>
                        <a:rPr lang="en-US" sz="26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600" i="0" dirty="0" err="1">
                          <a:solidFill>
                            <a:srgbClr val="FFC000"/>
                          </a:solidFill>
                          <a:latin typeface="Arial"/>
                          <a:cs typeface="Arial"/>
                        </a:rPr>
                        <a:t>PosterPresentations.com</a:t>
                      </a:r>
                      <a:r>
                        <a:rPr lang="en-US" sz="2600" i="0" dirty="0">
                          <a:solidFill>
                            <a:srgbClr val="D9D9D9"/>
                          </a:solidFill>
                          <a:latin typeface="Arial"/>
                          <a:cs typeface="Arial"/>
                        </a:rPr>
                        <a:t> and click on the  </a:t>
                      </a:r>
                      <a:r>
                        <a:rPr lang="en-US" sz="2600" i="0" dirty="0">
                          <a:solidFill>
                            <a:srgbClr val="FFC000"/>
                          </a:solidFill>
                          <a:latin typeface="Arial"/>
                          <a:cs typeface="Arial"/>
                        </a:rPr>
                        <a:t>HELP DESK</a:t>
                      </a:r>
                      <a:r>
                        <a:rPr lang="en-US" sz="2600" i="0" baseline="0" dirty="0">
                          <a:solidFill>
                            <a:srgbClr val="D9D9D9"/>
                          </a:solidFill>
                          <a:latin typeface="Arial"/>
                          <a:cs typeface="Arial"/>
                        </a:rPr>
                        <a:t> </a:t>
                      </a:r>
                      <a:r>
                        <a:rPr lang="en-US" sz="2600" i="0" dirty="0">
                          <a:solidFill>
                            <a:srgbClr val="D9D9D9"/>
                          </a:solidFill>
                          <a:latin typeface="Arial"/>
                          <a:cs typeface="Arial"/>
                        </a:rPr>
                        <a:t>tab.</a:t>
                      </a:r>
                    </a:p>
                    <a:p>
                      <a:pPr defTabSz="3765639"/>
                      <a:endParaRPr lang="en-US" sz="2600" i="0" dirty="0">
                        <a:solidFill>
                          <a:srgbClr val="D9D9D9"/>
                        </a:solidFill>
                        <a:latin typeface="Arial"/>
                        <a:cs typeface="Arial"/>
                      </a:endParaRPr>
                    </a:p>
                    <a:p>
                      <a:pPr defTabSz="3765639"/>
                      <a:r>
                        <a:rPr lang="en-US" sz="2600" i="0" dirty="0">
                          <a:solidFill>
                            <a:srgbClr val="D9D9D9"/>
                          </a:solidFill>
                          <a:latin typeface="Arial"/>
                          <a:cs typeface="Arial"/>
                        </a:rPr>
                        <a:t>To print your poster using our same-day professional printing service, go online to </a:t>
                      </a:r>
                      <a:r>
                        <a:rPr lang="en-US" sz="2600" i="0" dirty="0" err="1">
                          <a:solidFill>
                            <a:srgbClr val="FFC000"/>
                          </a:solidFill>
                          <a:latin typeface="Arial"/>
                          <a:cs typeface="Arial"/>
                        </a:rPr>
                        <a:t>PosterPresentations.com</a:t>
                      </a:r>
                      <a:r>
                        <a:rPr lang="en-US" sz="2600" i="0" dirty="0">
                          <a:solidFill>
                            <a:srgbClr val="D9D9D9"/>
                          </a:solidFill>
                          <a:latin typeface="Arial"/>
                          <a:cs typeface="Arial"/>
                        </a:rPr>
                        <a:t> and click on "</a:t>
                      </a:r>
                      <a:r>
                        <a:rPr lang="en-US" sz="2600" i="0" dirty="0">
                          <a:solidFill>
                            <a:srgbClr val="FFC000"/>
                          </a:solidFill>
                          <a:latin typeface="Arial"/>
                          <a:cs typeface="Arial"/>
                        </a:rPr>
                        <a:t>Order your poster</a:t>
                      </a:r>
                      <a:r>
                        <a:rPr lang="en-US" sz="2600" i="0" dirty="0">
                          <a:solidFill>
                            <a:srgbClr val="D9D9D9"/>
                          </a:solidFill>
                          <a:latin typeface="Arial"/>
                          <a:cs typeface="Arial"/>
                        </a:rPr>
                        <a:t>".</a:t>
                      </a:r>
                      <a:endParaRPr lang="en-US" sz="2600" b="1"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8314945">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4700" b="1" dirty="0">
                          <a:solidFill>
                            <a:srgbClr val="FFC000"/>
                          </a:solidFill>
                          <a:latin typeface="Arial" panose="020B0604020202020204" pitchFamily="34" charset="0"/>
                          <a:cs typeface="Arial" panose="020B0604020202020204" pitchFamily="34" charset="0"/>
                        </a:rPr>
                        <a:t>Virtual</a:t>
                      </a:r>
                      <a:br>
                        <a:rPr lang="en-US" sz="4700" b="1" dirty="0">
                          <a:solidFill>
                            <a:srgbClr val="FFC000"/>
                          </a:solidFill>
                          <a:latin typeface="Arial" panose="020B0604020202020204" pitchFamily="34" charset="0"/>
                          <a:cs typeface="Arial" panose="020B0604020202020204" pitchFamily="34" charset="0"/>
                        </a:rPr>
                      </a:br>
                      <a:r>
                        <a:rPr lang="en-US" sz="4700" b="1" dirty="0">
                          <a:solidFill>
                            <a:srgbClr val="FFC000"/>
                          </a:solidFill>
                          <a:latin typeface="Arial" panose="020B0604020202020204" pitchFamily="34" charset="0"/>
                          <a:cs typeface="Arial" panose="020B0604020202020204" pitchFamily="34" charset="0"/>
                        </a:rPr>
                        <a:t>Standard Size</a:t>
                      </a:r>
                      <a:br>
                        <a:rPr lang="en-US" sz="4700" b="1" dirty="0">
                          <a:solidFill>
                            <a:srgbClr val="FFC000"/>
                          </a:solidFill>
                          <a:latin typeface="Arial" panose="020B0604020202020204" pitchFamily="34" charset="0"/>
                          <a:cs typeface="Arial" panose="020B0604020202020204" pitchFamily="34" charset="0"/>
                        </a:rPr>
                      </a:br>
                      <a:r>
                        <a:rPr lang="en-US" sz="4700" b="1" dirty="0">
                          <a:solidFill>
                            <a:srgbClr val="FFC000"/>
                          </a:solidFill>
                          <a:latin typeface="Arial" panose="020B0604020202020204" pitchFamily="34" charset="0"/>
                          <a:cs typeface="Arial" panose="020B0604020202020204" pitchFamily="34" charset="0"/>
                        </a:rPr>
                        <a:t>(4:3 Ratio)</a:t>
                      </a:r>
                      <a:r>
                        <a:rPr lang="en-US" sz="2600" dirty="0">
                          <a:solidFill>
                            <a:schemeClr val="bg1"/>
                          </a:solidFill>
                          <a:latin typeface="Arial" panose="020B0604020202020204" pitchFamily="34" charset="0"/>
                          <a:cs typeface="Arial" panose="020B0604020202020204" pitchFamily="34" charset="0"/>
                        </a:rPr>
                        <a:t/>
                      </a: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r>
                        <a:rPr lang="en-US" sz="2600" b="0" baseline="0" dirty="0">
                          <a:solidFill>
                            <a:srgbClr val="FFC000"/>
                          </a:solidFill>
                          <a:latin typeface="Arial" panose="020B0604020202020204" pitchFamily="34" charset="0"/>
                          <a:cs typeface="Arial" panose="020B0604020202020204" pitchFamily="34" charset="0"/>
                        </a:rPr>
                        <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FFC000"/>
                          </a:solidFill>
                          <a:latin typeface="Arial" panose="020B0604020202020204" pitchFamily="34" charset="0"/>
                          <a:cs typeface="Arial" panose="020B0604020202020204" pitchFamily="34" charset="0"/>
                        </a:rPr>
                        <a:t>36 tall x 48 wide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42 tall x 56 wide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48 tall x 64 wide</a:t>
                      </a:r>
                    </a:p>
                  </a:txBody>
                  <a:tcPr marL="126114" marR="63057" marT="178309" marB="59436">
                    <a:solidFill>
                      <a:srgbClr val="010101"/>
                    </a:solidFill>
                  </a:tcPr>
                </a:tc>
                <a:extLst>
                  <a:ext uri="{0D108BD9-81ED-4DB2-BD59-A6C34878D82A}">
                    <a16:rowId xmlns:a16="http://schemas.microsoft.com/office/drawing/2014/main" val="10008"/>
                  </a:ext>
                </a:extLst>
              </a:tr>
              <a:tr h="8162545">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1. </a:t>
                      </a:r>
                      <a:r>
                        <a:rPr lang="en-US" sz="26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2. </a:t>
                      </a:r>
                      <a:r>
                        <a:rPr lang="en-US" sz="26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26114" marR="63057" marT="178309" marB="59436">
                    <a:solidFill>
                      <a:srgbClr val="010101"/>
                    </a:solidFill>
                  </a:tcPr>
                </a:tc>
                <a:extLst>
                  <a:ext uri="{0D108BD9-81ED-4DB2-BD59-A6C34878D82A}">
                    <a16:rowId xmlns:a16="http://schemas.microsoft.com/office/drawing/2014/main" val="10001"/>
                  </a:ext>
                </a:extLst>
              </a:tr>
              <a:tr h="376123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r>
                        <a:rPr lang="en-US" sz="2600" b="0" baseline="0" dirty="0">
                          <a:solidFill>
                            <a:srgbClr val="FFC000"/>
                          </a:solidFill>
                          <a:latin typeface="Arial" panose="020B0604020202020204" pitchFamily="34" charset="0"/>
                          <a:cs typeface="Arial" panose="020B0604020202020204" pitchFamily="34" charset="0"/>
                        </a:rPr>
                        <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7522466">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r>
                        <a:rPr lang="en-US" sz="2600" b="0" baseline="0" dirty="0">
                          <a:solidFill>
                            <a:schemeClr val="bg1"/>
                          </a:solidFill>
                          <a:latin typeface="Arial" panose="020B0604020202020204" pitchFamily="34" charset="0"/>
                          <a:cs typeface="Arial" panose="020B0604020202020204" pitchFamily="34" charset="0"/>
                        </a:rPr>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600" b="0" baseline="0" dirty="0">
                          <a:solidFill>
                            <a:schemeClr val="bg1"/>
                          </a:solidFill>
                          <a:latin typeface="Arial" panose="020B0604020202020204" pitchFamily="34" charset="0"/>
                          <a:cs typeface="Arial" panose="020B0604020202020204" pitchFamily="34" charset="0"/>
                        </a:rPr>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t>
                      </a:r>
                      <a:r>
                        <a:rPr lang="en-US" sz="2600" b="0" baseline="0" dirty="0">
                          <a:solidFill>
                            <a:schemeClr val="bg1"/>
                          </a:solidFill>
                          <a:latin typeface="Arial" panose="020B0604020202020204" pitchFamily="34" charset="0"/>
                          <a:cs typeface="Arial" panose="020B0604020202020204" pitchFamily="34" charset="0"/>
                        </a:rPr>
                        <a:t> </a:t>
                      </a:r>
                      <a:r>
                        <a:rPr lang="en-US" sz="26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600" b="0" baseline="0" dirty="0">
                          <a:solidFill>
                            <a:schemeClr val="bg1"/>
                          </a:solidFill>
                          <a:latin typeface="Arial" panose="020B0604020202020204" pitchFamily="34" charset="0"/>
                          <a:cs typeface="Arial" panose="020B0604020202020204" pitchFamily="34" charset="0"/>
                        </a:rPr>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t>
                      </a:r>
                      <a:r>
                        <a:rPr lang="en-US" sz="2600" b="0" baseline="0" dirty="0">
                          <a:solidFill>
                            <a:schemeClr val="bg1"/>
                          </a:solidFill>
                          <a:latin typeface="Arial" panose="020B0604020202020204" pitchFamily="34" charset="0"/>
                          <a:cs typeface="Arial" panose="020B0604020202020204" pitchFamily="34" charset="0"/>
                        </a:rPr>
                        <a:t> </a:t>
                      </a:r>
                      <a:r>
                        <a:rPr lang="en-US" sz="26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600" b="0" baseline="0" dirty="0">
                          <a:solidFill>
                            <a:schemeClr val="bg1"/>
                          </a:solidFill>
                          <a:latin typeface="Arial" panose="020B0604020202020204" pitchFamily="34" charset="0"/>
                          <a:cs typeface="Arial" panose="020B0604020202020204" pitchFamily="34" charset="0"/>
                        </a:rPr>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t>
                      </a:r>
                      <a:r>
                        <a:rPr lang="en-US" sz="2600" b="0" baseline="0" dirty="0">
                          <a:solidFill>
                            <a:schemeClr val="bg1"/>
                          </a:solidFill>
                          <a:latin typeface="Arial" panose="020B0604020202020204" pitchFamily="34" charset="0"/>
                          <a:cs typeface="Arial" panose="020B0604020202020204" pitchFamily="34" charset="0"/>
                        </a:rPr>
                        <a:t> </a:t>
                      </a:r>
                      <a:r>
                        <a:rPr lang="en-US" sz="26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26114" marR="63057" marT="178309" marB="59436">
                    <a:solidFill>
                      <a:srgbClr val="010101"/>
                    </a:solidFill>
                  </a:tcPr>
                </a:tc>
                <a:extLst>
                  <a:ext uri="{0D108BD9-81ED-4DB2-BD59-A6C34878D82A}">
                    <a16:rowId xmlns:a16="http://schemas.microsoft.com/office/drawing/2014/main" val="10003"/>
                  </a:ext>
                </a:extLst>
              </a:tr>
              <a:tr h="6138672">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6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600" dirty="0">
                        <a:solidFill>
                          <a:srgbClr val="D9D9D9"/>
                        </a:solidFill>
                        <a:latin typeface="Arial" panose="020B0604020202020204" pitchFamily="34" charset="0"/>
                        <a:cs typeface="Arial" panose="020B0604020202020204" pitchFamily="34" charset="0"/>
                      </a:endParaRP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880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81143">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898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and look at your images at 100%-200% magnification. If they look clear, they will print well. </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14348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08AC385-11A2-2049-8324-1F2AE96CCA9F}"/>
              </a:ext>
            </a:extLst>
          </p:cNvPr>
          <p:cNvGraphicFramePr>
            <a:graphicFrameLocks noGrp="1"/>
          </p:cNvGraphicFramePr>
          <p:nvPr userDrawn="1">
            <p:extLst>
              <p:ext uri="{D42A27DB-BD31-4B8C-83A1-F6EECF244321}">
                <p14:modId xmlns:p14="http://schemas.microsoft.com/office/powerpoint/2010/main" val="141159618"/>
              </p:ext>
            </p:extLst>
          </p:nvPr>
        </p:nvGraphicFramePr>
        <p:xfrm>
          <a:off x="30780281" y="18329"/>
          <a:ext cx="6633435" cy="70085549"/>
        </p:xfrm>
        <a:graphic>
          <a:graphicData uri="http://schemas.openxmlformats.org/drawingml/2006/table">
            <a:tbl>
              <a:tblPr firstRow="1" bandRow="1">
                <a:tableStyleId>{5C22544A-7EE6-4342-B048-85BDC9FD1C3A}</a:tableStyleId>
              </a:tblPr>
              <a:tblGrid>
                <a:gridCol w="2472798">
                  <a:extLst>
                    <a:ext uri="{9D8B030D-6E8A-4147-A177-3AD203B41FA5}">
                      <a16:colId xmlns:a16="http://schemas.microsoft.com/office/drawing/2014/main" val="20000"/>
                    </a:ext>
                  </a:extLst>
                </a:gridCol>
                <a:gridCol w="827275">
                  <a:extLst>
                    <a:ext uri="{9D8B030D-6E8A-4147-A177-3AD203B41FA5}">
                      <a16:colId xmlns:a16="http://schemas.microsoft.com/office/drawing/2014/main" val="997673227"/>
                    </a:ext>
                  </a:extLst>
                </a:gridCol>
                <a:gridCol w="3333362">
                  <a:extLst>
                    <a:ext uri="{9D8B030D-6E8A-4147-A177-3AD203B41FA5}">
                      <a16:colId xmlns:a16="http://schemas.microsoft.com/office/drawing/2014/main" val="4164475170"/>
                    </a:ext>
                  </a:extLst>
                </a:gridCol>
              </a:tblGrid>
              <a:tr h="31028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NOT PRINT)</a:t>
                      </a:r>
                      <a:endParaRPr lang="en-US" sz="52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317225">
                <a:tc gridSpan="3">
                  <a:txBody>
                    <a:bodyPr/>
                    <a:lstStyle/>
                    <a:p>
                      <a:pPr algn="l"/>
                      <a:r>
                        <a:rPr lang="en-US" sz="3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1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3100" dirty="0">
                        <a:solidFill>
                          <a:srgbClr val="FFC000"/>
                        </a:solidFill>
                      </a:endParaRPr>
                    </a:p>
                    <a:p>
                      <a:pPr marL="0" indent="0" algn="l" defTabSz="114300"/>
                      <a:endParaRPr lang="en-US" sz="3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26114" marR="63057" marT="178309" marB="59436">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6120384">
                <a:tc gridSpan="3">
                  <a:txBody>
                    <a:bodyPr/>
                    <a:lstStyle/>
                    <a:p>
                      <a:r>
                        <a:rPr lang="en-US" sz="3800" b="1" dirty="0">
                          <a:solidFill>
                            <a:srgbClr val="FFC000"/>
                          </a:solidFill>
                          <a:latin typeface="Arial" panose="020B0604020202020204" pitchFamily="34" charset="0"/>
                          <a:cs typeface="Arial" panose="020B0604020202020204" pitchFamily="34" charset="0"/>
                        </a:rPr>
                        <a:t>How to change the column layout configuration</a:t>
                      </a:r>
                    </a:p>
                    <a:p>
                      <a:r>
                        <a:rPr lang="en-US" sz="3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100" dirty="0">
                          <a:solidFill>
                            <a:srgbClr val="D9D9D9"/>
                          </a:solidFill>
                          <a:latin typeface="Arial" panose="020B0604020202020204" pitchFamily="34" charset="0"/>
                          <a:cs typeface="Arial" panose="020B0604020202020204" pitchFamily="34" charset="0"/>
                        </a:rPr>
                        <a:t>You can see a tutorial here: </a:t>
                      </a:r>
                      <a:r>
                        <a:rPr lang="en-US" sz="3100" u="sng" dirty="0">
                          <a:solidFill>
                            <a:srgbClr val="FFC000"/>
                          </a:solidFill>
                          <a:latin typeface="Arial" panose="020B0604020202020204" pitchFamily="34" charset="0"/>
                          <a:cs typeface="Arial" panose="020B0604020202020204" pitchFamily="34" charset="0"/>
                        </a:rPr>
                        <a:t>https://</a:t>
                      </a:r>
                      <a:r>
                        <a:rPr lang="en-US" sz="3100" u="sng" dirty="0" err="1">
                          <a:solidFill>
                            <a:srgbClr val="FFC000"/>
                          </a:solidFill>
                          <a:latin typeface="Arial" panose="020B0604020202020204" pitchFamily="34" charset="0"/>
                          <a:cs typeface="Arial" panose="020B0604020202020204" pitchFamily="34" charset="0"/>
                        </a:rPr>
                        <a:t>www.posterpresentations.com</a:t>
                      </a:r>
                      <a:r>
                        <a:rPr lang="en-US" sz="3100" u="sng" dirty="0">
                          <a:solidFill>
                            <a:srgbClr val="FFC000"/>
                          </a:solidFill>
                          <a:latin typeface="Arial" panose="020B0604020202020204" pitchFamily="34" charset="0"/>
                          <a:cs typeface="Arial" panose="020B0604020202020204" pitchFamily="34" charset="0"/>
                        </a:rPr>
                        <a:t>/how-to-change-the-column-</a:t>
                      </a:r>
                      <a:r>
                        <a:rPr lang="en-US" sz="3100" u="sng" dirty="0" err="1">
                          <a:solidFill>
                            <a:srgbClr val="FFC000"/>
                          </a:solidFill>
                          <a:latin typeface="Arial" panose="020B0604020202020204" pitchFamily="34" charset="0"/>
                          <a:cs typeface="Arial" panose="020B0604020202020204" pitchFamily="34" charset="0"/>
                        </a:rPr>
                        <a:t>configuration.html</a:t>
                      </a:r>
                      <a:endParaRPr lang="en-US" sz="11200" u="sng" dirty="0">
                        <a:solidFill>
                          <a:srgbClr val="FFC000"/>
                        </a:solidFill>
                      </a:endParaRPr>
                    </a:p>
                  </a:txBody>
                  <a:tcPr marL="126114" marR="63057" marT="178309" marB="59436">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970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panose="020B0604020202020204" pitchFamily="34" charset="0"/>
                          <a:cs typeface="Arial" panose="020B0604020202020204" pitchFamily="34" charset="0"/>
                        </a:rPr>
                        <a:t>The Quick Start</a:t>
                      </a:r>
                      <a:r>
                        <a:rPr lang="en-US" sz="3100" baseline="0" noProof="0" dirty="0">
                          <a:solidFill>
                            <a:srgbClr val="D9D9D9"/>
                          </a:solidFill>
                          <a:latin typeface="Arial" panose="020B0604020202020204" pitchFamily="34" charset="0"/>
                          <a:cs typeface="Arial" panose="020B0604020202020204" pitchFamily="34" charset="0"/>
                        </a:rPr>
                        <a:t> Guides</a:t>
                      </a:r>
                      <a:r>
                        <a:rPr lang="en-US" sz="3100" noProof="0" dirty="0">
                          <a:solidFill>
                            <a:srgbClr val="D9D9D9"/>
                          </a:solidFill>
                          <a:latin typeface="Arial" panose="020B0604020202020204" pitchFamily="34" charset="0"/>
                          <a:cs typeface="Arial" panose="020B0604020202020204" pitchFamily="34" charset="0"/>
                        </a:rPr>
                        <a:t> </a:t>
                      </a:r>
                      <a:r>
                        <a:rPr lang="en-US" sz="3100" u="sng" noProof="0" dirty="0">
                          <a:solidFill>
                            <a:srgbClr val="D9D9D9"/>
                          </a:solidFill>
                          <a:latin typeface="Arial" panose="020B0604020202020204" pitchFamily="34" charset="0"/>
                          <a:cs typeface="Arial" panose="020B0604020202020204" pitchFamily="34" charset="0"/>
                        </a:rPr>
                        <a:t>are outside the template’s printable area</a:t>
                      </a:r>
                      <a:r>
                        <a:rPr lang="en-US" sz="3100" noProof="0" dirty="0">
                          <a:solidFill>
                            <a:srgbClr val="D9D9D9"/>
                          </a:solidFill>
                          <a:latin typeface="Arial" panose="020B0604020202020204" pitchFamily="34" charset="0"/>
                          <a:cs typeface="Arial" panose="020B0604020202020204" pitchFamily="34" charset="0"/>
                        </a:rPr>
                        <a:t> and they will not be on the printed poster</a:t>
                      </a:r>
                      <a:r>
                        <a:rPr lang="en-US" sz="3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100" baseline="0" noProof="0" dirty="0">
                          <a:solidFill>
                            <a:srgbClr val="D9D9D9"/>
                          </a:solidFill>
                          <a:latin typeface="Arial" panose="020B0604020202020204" pitchFamily="34" charset="0"/>
                          <a:cs typeface="Arial" panose="020B0604020202020204" pitchFamily="34" charset="0"/>
                        </a:rPr>
                        <a:t>To hide the guides click on the </a:t>
                      </a:r>
                      <a:r>
                        <a:rPr lang="en-US" sz="3100" b="1" baseline="0" noProof="0" dirty="0">
                          <a:solidFill>
                            <a:srgbClr val="D9D9D9"/>
                          </a:solidFill>
                          <a:latin typeface="Arial" panose="020B0604020202020204" pitchFamily="34" charset="0"/>
                          <a:cs typeface="Arial" panose="020B0604020202020204" pitchFamily="34" charset="0"/>
                        </a:rPr>
                        <a:t>Home</a:t>
                      </a:r>
                      <a:r>
                        <a:rPr lang="en-US" sz="3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100" b="1" baseline="0" noProof="0" dirty="0">
                          <a:solidFill>
                            <a:srgbClr val="D9D9D9"/>
                          </a:solidFill>
                          <a:latin typeface="Arial" panose="020B0604020202020204" pitchFamily="34" charset="0"/>
                          <a:cs typeface="Arial" panose="020B0604020202020204" pitchFamily="34" charset="0"/>
                        </a:rPr>
                        <a:t>Layout</a:t>
                      </a:r>
                      <a:r>
                        <a:rPr lang="en-US" sz="3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100" b="1" baseline="0" noProof="0" dirty="0">
                          <a:solidFill>
                            <a:srgbClr val="D9D9D9"/>
                          </a:solidFill>
                          <a:latin typeface="Arial" panose="020B0604020202020204" pitchFamily="34" charset="0"/>
                          <a:cs typeface="Arial" panose="020B0604020202020204" pitchFamily="34" charset="0"/>
                        </a:rPr>
                        <a:t>Without Guides </a:t>
                      </a:r>
                      <a:r>
                        <a:rPr lang="en-US" sz="3100" b="0" baseline="0" noProof="0" dirty="0">
                          <a:solidFill>
                            <a:srgbClr val="D9D9D9"/>
                          </a:solidFill>
                          <a:latin typeface="Arial" panose="020B0604020202020204" pitchFamily="34" charset="0"/>
                          <a:cs typeface="Arial" panose="020B0604020202020204" pitchFamily="34" charset="0"/>
                        </a:rPr>
                        <a:t>layout</a:t>
                      </a:r>
                      <a:r>
                        <a:rPr lang="en-US" sz="3100" baseline="0" noProof="0" dirty="0">
                          <a:solidFill>
                            <a:srgbClr val="D9D9D9"/>
                          </a:solidFill>
                          <a:latin typeface="Arial" panose="020B0604020202020204" pitchFamily="34" charset="0"/>
                          <a:cs typeface="Arial" panose="020B0604020202020204" pitchFamily="34" charset="0"/>
                        </a:rPr>
                        <a:t>.</a:t>
                      </a:r>
                      <a:endParaRPr lang="en-US" sz="3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100" noProof="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5"/>
                  </a:ext>
                </a:extLst>
              </a:tr>
              <a:tr h="1292285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9168384">
                <a:tc gridSpan="2">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presenting</a:t>
                      </a:r>
                      <a:endParaRPr lang="en-US" sz="3800" b="1" dirty="0">
                        <a:solidFill>
                          <a:srgbClr val="FFC000"/>
                        </a:solidFill>
                        <a:latin typeface="Arial" panose="020B0604020202020204" pitchFamily="34" charset="0"/>
                        <a:cs typeface="Arial" panose="020B0604020202020204" pitchFamily="34" charset="0"/>
                      </a:endParaRPr>
                    </a:p>
                    <a:p>
                      <a:r>
                        <a:rPr lang="en-US" sz="3100" dirty="0">
                          <a:solidFill>
                            <a:srgbClr val="D9D9D9"/>
                          </a:solidFill>
                          <a:latin typeface="Arial" panose="020B0604020202020204" pitchFamily="34" charset="0"/>
                          <a:cs typeface="Arial" panose="020B0604020202020204" pitchFamily="34" charset="0"/>
                        </a:rPr>
                        <a:t>You can preview your poster at any time by pressing the </a:t>
                      </a:r>
                      <a:r>
                        <a:rPr lang="en-US" sz="3100" dirty="0">
                          <a:solidFill>
                            <a:srgbClr val="FFC000"/>
                          </a:solidFill>
                          <a:latin typeface="Arial" panose="020B0604020202020204" pitchFamily="34" charset="0"/>
                          <a:cs typeface="Arial" panose="020B0604020202020204" pitchFamily="34" charset="0"/>
                        </a:rPr>
                        <a:t>F5 key</a:t>
                      </a:r>
                      <a:r>
                        <a:rPr lang="en-US" sz="3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100" dirty="0">
                          <a:solidFill>
                            <a:srgbClr val="FFC000"/>
                          </a:solidFill>
                          <a:latin typeface="Arial" panose="020B0604020202020204" pitchFamily="34" charset="0"/>
                          <a:cs typeface="Arial" panose="020B0604020202020204" pitchFamily="34" charset="0"/>
                        </a:rPr>
                        <a:t>ESC key </a:t>
                      </a:r>
                      <a:r>
                        <a:rPr lang="en-US" sz="3100" dirty="0">
                          <a:solidFill>
                            <a:srgbClr val="D9D9D9"/>
                          </a:solidFill>
                          <a:latin typeface="Arial" panose="020B0604020202020204" pitchFamily="34" charset="0"/>
                          <a:cs typeface="Arial" panose="020B0604020202020204" pitchFamily="34" charset="0"/>
                        </a:rPr>
                        <a:t>to exit Preview.</a:t>
                      </a:r>
                    </a:p>
                  </a:txBody>
                  <a:tcPr marL="126114" marR="63057" marT="178309" marB="59436">
                    <a:solidFill>
                      <a:srgbClr val="010101"/>
                    </a:solidFill>
                  </a:tcPr>
                </a:tc>
                <a:tc hMerge="1">
                  <a:txBody>
                    <a:bodyPr/>
                    <a:lstStyle/>
                    <a:p>
                      <a:endParaRPr lang="en-US"/>
                    </a:p>
                  </a:txBody>
                  <a:tcPr/>
                </a:tc>
                <a:tc>
                  <a:txBody>
                    <a:bodyPr/>
                    <a:lstStyle/>
                    <a:p>
                      <a:pPr algn="ctr"/>
                      <a:r>
                        <a:rPr lang="en-US" sz="15000" b="1" dirty="0">
                          <a:solidFill>
                            <a:srgbClr val="D9D9D9"/>
                          </a:solidFill>
                          <a:latin typeface="Arial" panose="020B0604020202020204" pitchFamily="34" charset="0"/>
                          <a:cs typeface="Arial" panose="020B0604020202020204" pitchFamily="34" charset="0"/>
                        </a:rPr>
                        <a:t>F5</a:t>
                      </a:r>
                      <a:r>
                        <a:rPr lang="en-US" sz="3100" baseline="0" dirty="0">
                          <a:solidFill>
                            <a:srgbClr val="D9D9D9"/>
                          </a:solidFill>
                          <a:latin typeface="Arial" panose="020B0604020202020204" pitchFamily="34" charset="0"/>
                          <a:cs typeface="Arial" panose="020B0604020202020204" pitchFamily="34" charset="0"/>
                        </a:rPr>
                        <a:t> </a:t>
                      </a:r>
                      <a:endParaRPr lang="en-US" sz="11200" dirty="0"/>
                    </a:p>
                  </a:txBody>
                  <a:tcPr marL="126114" marR="63057" marT="178309" marB="59436" anchor="ctr">
                    <a:solidFill>
                      <a:schemeClr val="tx1">
                        <a:lumMod val="95000"/>
                        <a:lumOff val="5000"/>
                      </a:schemeClr>
                    </a:solidFill>
                  </a:tcPr>
                </a:tc>
                <a:extLst>
                  <a:ext uri="{0D108BD9-81ED-4DB2-BD59-A6C34878D82A}">
                    <a16:rowId xmlns:a16="http://schemas.microsoft.com/office/drawing/2014/main" val="10006"/>
                  </a:ext>
                </a:extLst>
              </a:tr>
              <a:tr h="31790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100" noProof="0" dirty="0">
                        <a:solidFill>
                          <a:srgbClr val="D9D9D9"/>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59966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0" noProof="0" dirty="0">
                          <a:solidFill>
                            <a:schemeClr val="bg1"/>
                          </a:solidFill>
                          <a:latin typeface="Arial"/>
                          <a:cs typeface="Arial"/>
                        </a:rPr>
                        <a:t>Submit your poster and add it to the Research Poster Virtual Library.</a:t>
                      </a:r>
                      <a:r>
                        <a:rPr lang="en-US" sz="3100" b="0" noProof="0" dirty="0">
                          <a:solidFill>
                            <a:srgbClr val="FFC000"/>
                          </a:solidFill>
                          <a:latin typeface="Arial"/>
                          <a:cs typeface="Arial"/>
                        </a:rPr>
                        <a:t/>
                      </a:r>
                      <a:br>
                        <a:rPr lang="en-US" sz="3100" b="0" noProof="0" dirty="0">
                          <a:solidFill>
                            <a:srgbClr val="FFC000"/>
                          </a:solidFill>
                          <a:latin typeface="Arial"/>
                          <a:cs typeface="Arial"/>
                        </a:rPr>
                      </a:br>
                      <a:r>
                        <a:rPr lang="en-US" sz="3100" b="0" noProof="0" dirty="0">
                          <a:solidFill>
                            <a:srgbClr val="FFC000"/>
                          </a:solidFill>
                          <a:latin typeface="Arial"/>
                          <a:cs typeface="Arial"/>
                        </a:rPr>
                        <a:t/>
                      </a:r>
                      <a:br>
                        <a:rPr lang="en-US" sz="3100" b="0" noProof="0" dirty="0">
                          <a:solidFill>
                            <a:srgbClr val="FFC000"/>
                          </a:solidFill>
                          <a:latin typeface="Arial"/>
                          <a:cs typeface="Arial"/>
                        </a:rPr>
                      </a:br>
                      <a:r>
                        <a:rPr lang="en-US" sz="31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0" noProof="0" dirty="0">
                          <a:solidFill>
                            <a:schemeClr val="bg1"/>
                          </a:solidFill>
                          <a:latin typeface="Arial"/>
                          <a:cs typeface="Arial"/>
                        </a:rPr>
                        <a:t>Published posters can easily be presented at virtual conferences. Perfect solution for organizers of meetings and conferences.</a:t>
                      </a:r>
                      <a:r>
                        <a:rPr lang="en-US" sz="3100" b="0" noProof="0" dirty="0">
                          <a:solidFill>
                            <a:srgbClr val="FFC000"/>
                          </a:solidFill>
                          <a:latin typeface="Arial"/>
                          <a:cs typeface="Arial"/>
                        </a:rPr>
                        <a:t/>
                      </a:r>
                      <a:br>
                        <a:rPr lang="en-US" sz="3100" b="0" noProof="0" dirty="0">
                          <a:solidFill>
                            <a:srgbClr val="FFC000"/>
                          </a:solidFill>
                          <a:latin typeface="Arial"/>
                          <a:cs typeface="Arial"/>
                        </a:rPr>
                      </a:br>
                      <a:endParaRPr lang="en-US" sz="31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https://</a:t>
                      </a:r>
                      <a:r>
                        <a:rPr lang="en-US" sz="3800" b="1" noProof="0" dirty="0" err="1">
                          <a:solidFill>
                            <a:srgbClr val="FFC000"/>
                          </a:solidFill>
                          <a:latin typeface="Arial"/>
                          <a:cs typeface="Arial"/>
                        </a:rPr>
                        <a:t>www.PosterPresentations.com</a:t>
                      </a:r>
                      <a:r>
                        <a:rPr lang="en-US" sz="38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100" b="1" noProof="0" dirty="0">
                        <a:solidFill>
                          <a:srgbClr val="FFC000"/>
                        </a:solidFill>
                        <a:latin typeface="Arial"/>
                        <a:cs typeface="Arial"/>
                      </a:endParaRPr>
                    </a:p>
                  </a:txBody>
                  <a:tcPr marL="126114" marR="63057" marT="178309" marB="59436">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528909">
                <a:tc gridSpan="3">
                  <a:txBody>
                    <a:bodyPr/>
                    <a:lstStyle/>
                    <a:p>
                      <a:endParaRPr lang="en-US" sz="3100" dirty="0">
                        <a:solidFill>
                          <a:srgbClr val="1F3A4E"/>
                        </a:solidFill>
                      </a:endParaRPr>
                    </a:p>
                  </a:txBody>
                  <a:tcPr marL="126114" marR="63057" marT="178309" marB="59436">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9145">
                <a:tc>
                  <a:txBody>
                    <a:bodyPr/>
                    <a:lstStyle/>
                    <a:p>
                      <a:pPr>
                        <a:lnSpc>
                          <a:spcPts val="2600"/>
                        </a:lnSpc>
                      </a:pPr>
                      <a:r>
                        <a:rPr lang="en-US" sz="2700" dirty="0">
                          <a:solidFill>
                            <a:schemeClr val="bg1">
                              <a:lumMod val="85000"/>
                            </a:schemeClr>
                          </a:solidFill>
                          <a:latin typeface="Arial"/>
                          <a:cs typeface="Arial"/>
                        </a:rPr>
                        <a:t>© 2020</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r>
                        <a:rPr lang="en-US" sz="2700" dirty="0">
                          <a:solidFill>
                            <a:schemeClr val="bg1">
                              <a:lumMod val="85000"/>
                            </a:schemeClr>
                          </a:solidFill>
                          <a:latin typeface="Arial"/>
                          <a:cs typeface="Arial"/>
                        </a:rPr>
                        <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26114" marR="63057" marT="178309" marB="59436">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dirty="0">
                          <a:solidFill>
                            <a:srgbClr val="D0D0D0"/>
                          </a:solidFill>
                          <a:latin typeface="Arial"/>
                          <a:cs typeface="Arial"/>
                        </a:rPr>
                        <a:t>For complete tutorials</a:t>
                      </a:r>
                      <a:r>
                        <a:rPr lang="en-US" sz="3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300" b="1" dirty="0">
                          <a:solidFill>
                            <a:srgbClr val="FFC000"/>
                          </a:solidFill>
                          <a:latin typeface="Arial"/>
                          <a:cs typeface="Arial"/>
                        </a:rPr>
                        <a:t>https://</a:t>
                      </a:r>
                      <a:r>
                        <a:rPr lang="en-US" sz="2300" b="1" dirty="0" err="1">
                          <a:solidFill>
                            <a:srgbClr val="FFC000"/>
                          </a:solidFill>
                          <a:latin typeface="Arial"/>
                          <a:cs typeface="Arial"/>
                        </a:rPr>
                        <a:t>www.posterpresentations.com</a:t>
                      </a:r>
                      <a:r>
                        <a:rPr lang="en-US" sz="2300" b="1" dirty="0">
                          <a:solidFill>
                            <a:srgbClr val="FFC000"/>
                          </a:solidFill>
                          <a:latin typeface="Arial"/>
                          <a:cs typeface="Arial"/>
                        </a:rPr>
                        <a:t>/</a:t>
                      </a:r>
                      <a:r>
                        <a:rPr lang="en-US" sz="2300" b="1" dirty="0" err="1">
                          <a:solidFill>
                            <a:srgbClr val="FFC000"/>
                          </a:solidFill>
                          <a:latin typeface="Arial"/>
                          <a:cs typeface="Arial"/>
                        </a:rPr>
                        <a:t>helpdesk.html</a:t>
                      </a:r>
                      <a:endParaRPr lang="en-US" sz="23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026552" rtl="0" eaLnBrk="1" latinLnBrk="0" hangingPunct="1">
        <a:spcBef>
          <a:spcPct val="0"/>
        </a:spcBef>
        <a:buNone/>
        <a:defRPr sz="6068" kern="1200">
          <a:solidFill>
            <a:schemeClr val="bg1"/>
          </a:solidFill>
          <a:latin typeface="Trebuchet MS" pitchFamily="34" charset="0"/>
          <a:ea typeface="+mj-ea"/>
          <a:cs typeface="+mj-cs"/>
        </a:defRPr>
      </a:lvl1pPr>
    </p:titleStyle>
    <p:bodyStyle>
      <a:lvl1pPr marL="1134957" indent="-1134957" algn="l" defTabSz="3026552"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074" indent="-945797" algn="l" defTabSz="3026552"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190" indent="-756639" algn="l" defTabSz="3026552" rtl="0" eaLnBrk="1" latinLnBrk="0" hangingPunct="1">
        <a:spcBef>
          <a:spcPct val="20000"/>
        </a:spcBef>
        <a:buFont typeface="Arial" pitchFamily="34" charset="0"/>
        <a:buChar char="•"/>
        <a:defRPr sz="7999" kern="1200">
          <a:solidFill>
            <a:schemeClr val="tx1"/>
          </a:solidFill>
          <a:latin typeface="+mn-lt"/>
          <a:ea typeface="+mn-ea"/>
          <a:cs typeface="+mn-cs"/>
        </a:defRPr>
      </a:lvl3pPr>
      <a:lvl4pPr marL="5296467"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09743"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019"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294"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49572"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2847"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552" rtl="0" eaLnBrk="1" latinLnBrk="0" hangingPunct="1">
        <a:defRPr sz="5931" kern="1200">
          <a:solidFill>
            <a:schemeClr val="tx1"/>
          </a:solidFill>
          <a:latin typeface="+mn-lt"/>
          <a:ea typeface="+mn-ea"/>
          <a:cs typeface="+mn-cs"/>
        </a:defRPr>
      </a:lvl1pPr>
      <a:lvl2pPr marL="1513276" algn="l" defTabSz="3026552" rtl="0" eaLnBrk="1" latinLnBrk="0" hangingPunct="1">
        <a:defRPr sz="5931" kern="1200">
          <a:solidFill>
            <a:schemeClr val="tx1"/>
          </a:solidFill>
          <a:latin typeface="+mn-lt"/>
          <a:ea typeface="+mn-ea"/>
          <a:cs typeface="+mn-cs"/>
        </a:defRPr>
      </a:lvl2pPr>
      <a:lvl3pPr marL="3026552" algn="l" defTabSz="3026552" rtl="0" eaLnBrk="1" latinLnBrk="0" hangingPunct="1">
        <a:defRPr sz="5931" kern="1200">
          <a:solidFill>
            <a:schemeClr val="tx1"/>
          </a:solidFill>
          <a:latin typeface="+mn-lt"/>
          <a:ea typeface="+mn-ea"/>
          <a:cs typeface="+mn-cs"/>
        </a:defRPr>
      </a:lvl3pPr>
      <a:lvl4pPr marL="4539829" algn="l" defTabSz="3026552" rtl="0" eaLnBrk="1" latinLnBrk="0" hangingPunct="1">
        <a:defRPr sz="5931" kern="1200">
          <a:solidFill>
            <a:schemeClr val="tx1"/>
          </a:solidFill>
          <a:latin typeface="+mn-lt"/>
          <a:ea typeface="+mn-ea"/>
          <a:cs typeface="+mn-cs"/>
        </a:defRPr>
      </a:lvl4pPr>
      <a:lvl5pPr marL="6053105" algn="l" defTabSz="3026552" rtl="0" eaLnBrk="1" latinLnBrk="0" hangingPunct="1">
        <a:defRPr sz="5931" kern="1200">
          <a:solidFill>
            <a:schemeClr val="tx1"/>
          </a:solidFill>
          <a:latin typeface="+mn-lt"/>
          <a:ea typeface="+mn-ea"/>
          <a:cs typeface="+mn-cs"/>
        </a:defRPr>
      </a:lvl5pPr>
      <a:lvl6pPr marL="7566382" algn="l" defTabSz="3026552" rtl="0" eaLnBrk="1" latinLnBrk="0" hangingPunct="1">
        <a:defRPr sz="5931" kern="1200">
          <a:solidFill>
            <a:schemeClr val="tx1"/>
          </a:solidFill>
          <a:latin typeface="+mn-lt"/>
          <a:ea typeface="+mn-ea"/>
          <a:cs typeface="+mn-cs"/>
        </a:defRPr>
      </a:lvl6pPr>
      <a:lvl7pPr marL="9079658" algn="l" defTabSz="3026552" rtl="0" eaLnBrk="1" latinLnBrk="0" hangingPunct="1">
        <a:defRPr sz="5931" kern="1200">
          <a:solidFill>
            <a:schemeClr val="tx1"/>
          </a:solidFill>
          <a:latin typeface="+mn-lt"/>
          <a:ea typeface="+mn-ea"/>
          <a:cs typeface="+mn-cs"/>
        </a:defRPr>
      </a:lvl7pPr>
      <a:lvl8pPr marL="10592933" algn="l" defTabSz="3026552" rtl="0" eaLnBrk="1" latinLnBrk="0" hangingPunct="1">
        <a:defRPr sz="5931" kern="1200">
          <a:solidFill>
            <a:schemeClr val="tx1"/>
          </a:solidFill>
          <a:latin typeface="+mn-lt"/>
          <a:ea typeface="+mn-ea"/>
          <a:cs typeface="+mn-cs"/>
        </a:defRPr>
      </a:lvl8pPr>
      <a:lvl9pPr marL="12106210" algn="l" defTabSz="3026552" rtl="0" eaLnBrk="1" latinLnBrk="0" hangingPunct="1">
        <a:defRPr sz="59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1" y="40549290"/>
            <a:ext cx="30267275" cy="2244948"/>
          </a:xfrm>
          <a:prstGeom prst="rect">
            <a:avLst/>
          </a:prstGeom>
          <a:solidFill>
            <a:schemeClr val="accent1">
              <a:lumMod val="50000"/>
            </a:schemeClr>
          </a:solidFill>
          <a:ln w="9525">
            <a:noFill/>
            <a:miter lim="800000"/>
            <a:headEnd/>
            <a:tailEnd/>
          </a:ln>
          <a:effectLst/>
        </p:spPr>
        <p:txBody>
          <a:bodyPr wrap="none" lIns="179355" tIns="89677" rIns="179355" bIns="89677" anchor="ctr"/>
          <a:lstStyle/>
          <a:p>
            <a:pPr>
              <a:defRPr/>
            </a:pPr>
            <a:endParaRPr lang="en-US" sz="9639"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1" y="-20583"/>
            <a:ext cx="30267275" cy="6743049"/>
          </a:xfrm>
          <a:prstGeom prst="rect">
            <a:avLst/>
          </a:prstGeom>
          <a:solidFill>
            <a:schemeClr val="accent1">
              <a:lumMod val="50000"/>
            </a:schemeClr>
          </a:solidFill>
          <a:ln w="9525">
            <a:noFill/>
            <a:miter lim="800000"/>
            <a:headEnd/>
            <a:tailEnd/>
          </a:ln>
          <a:effectLst/>
        </p:spPr>
        <p:txBody>
          <a:bodyPr wrap="none" lIns="179355" tIns="89677" rIns="179355" bIns="89677" anchor="ctr"/>
          <a:lstStyle/>
          <a:p>
            <a:pPr>
              <a:defRPr/>
            </a:pPr>
            <a:endParaRPr lang="en-US" sz="9639"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504454" y="5376402"/>
            <a:ext cx="29258368" cy="3598939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39"/>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504453" y="41671764"/>
            <a:ext cx="1734063" cy="232367"/>
          </a:xfrm>
          <a:prstGeom prst="rect">
            <a:avLst/>
          </a:prstGeom>
          <a:noFill/>
          <a:ln w="9525">
            <a:noFill/>
            <a:miter lim="800000"/>
            <a:headEnd/>
            <a:tailEnd/>
          </a:ln>
          <a:effectLst/>
        </p:spPr>
        <p:txBody>
          <a:bodyPr lIns="62935" tIns="31462" rIns="62935" bIns="31462">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026552" rtl="0" eaLnBrk="1" latinLnBrk="0" hangingPunct="1">
        <a:spcBef>
          <a:spcPct val="0"/>
        </a:spcBef>
        <a:buNone/>
        <a:defRPr sz="6068" kern="1200">
          <a:solidFill>
            <a:schemeClr val="bg1"/>
          </a:solidFill>
          <a:latin typeface="Trebuchet MS" pitchFamily="34" charset="0"/>
          <a:ea typeface="+mj-ea"/>
          <a:cs typeface="+mj-cs"/>
        </a:defRPr>
      </a:lvl1pPr>
    </p:titleStyle>
    <p:bodyStyle>
      <a:lvl1pPr marL="1134957" indent="-1134957" algn="l" defTabSz="3026552"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074" indent="-945797" algn="l" defTabSz="3026552"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190" indent="-756639" algn="l" defTabSz="3026552" rtl="0" eaLnBrk="1" latinLnBrk="0" hangingPunct="1">
        <a:spcBef>
          <a:spcPct val="20000"/>
        </a:spcBef>
        <a:buFont typeface="Arial" pitchFamily="34" charset="0"/>
        <a:buChar char="•"/>
        <a:defRPr sz="7999" kern="1200">
          <a:solidFill>
            <a:schemeClr val="tx1"/>
          </a:solidFill>
          <a:latin typeface="+mn-lt"/>
          <a:ea typeface="+mn-ea"/>
          <a:cs typeface="+mn-cs"/>
        </a:defRPr>
      </a:lvl3pPr>
      <a:lvl4pPr marL="5296467"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09743"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019"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294"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49572"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2847"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552" rtl="0" eaLnBrk="1" latinLnBrk="0" hangingPunct="1">
        <a:defRPr sz="5931" kern="1200">
          <a:solidFill>
            <a:schemeClr val="tx1"/>
          </a:solidFill>
          <a:latin typeface="+mn-lt"/>
          <a:ea typeface="+mn-ea"/>
          <a:cs typeface="+mn-cs"/>
        </a:defRPr>
      </a:lvl1pPr>
      <a:lvl2pPr marL="1513276" algn="l" defTabSz="3026552" rtl="0" eaLnBrk="1" latinLnBrk="0" hangingPunct="1">
        <a:defRPr sz="5931" kern="1200">
          <a:solidFill>
            <a:schemeClr val="tx1"/>
          </a:solidFill>
          <a:latin typeface="+mn-lt"/>
          <a:ea typeface="+mn-ea"/>
          <a:cs typeface="+mn-cs"/>
        </a:defRPr>
      </a:lvl2pPr>
      <a:lvl3pPr marL="3026552" algn="l" defTabSz="3026552" rtl="0" eaLnBrk="1" latinLnBrk="0" hangingPunct="1">
        <a:defRPr sz="5931" kern="1200">
          <a:solidFill>
            <a:schemeClr val="tx1"/>
          </a:solidFill>
          <a:latin typeface="+mn-lt"/>
          <a:ea typeface="+mn-ea"/>
          <a:cs typeface="+mn-cs"/>
        </a:defRPr>
      </a:lvl3pPr>
      <a:lvl4pPr marL="4539829" algn="l" defTabSz="3026552" rtl="0" eaLnBrk="1" latinLnBrk="0" hangingPunct="1">
        <a:defRPr sz="5931" kern="1200">
          <a:solidFill>
            <a:schemeClr val="tx1"/>
          </a:solidFill>
          <a:latin typeface="+mn-lt"/>
          <a:ea typeface="+mn-ea"/>
          <a:cs typeface="+mn-cs"/>
        </a:defRPr>
      </a:lvl4pPr>
      <a:lvl5pPr marL="6053105" algn="l" defTabSz="3026552" rtl="0" eaLnBrk="1" latinLnBrk="0" hangingPunct="1">
        <a:defRPr sz="5931" kern="1200">
          <a:solidFill>
            <a:schemeClr val="tx1"/>
          </a:solidFill>
          <a:latin typeface="+mn-lt"/>
          <a:ea typeface="+mn-ea"/>
          <a:cs typeface="+mn-cs"/>
        </a:defRPr>
      </a:lvl5pPr>
      <a:lvl6pPr marL="7566382" algn="l" defTabSz="3026552" rtl="0" eaLnBrk="1" latinLnBrk="0" hangingPunct="1">
        <a:defRPr sz="5931" kern="1200">
          <a:solidFill>
            <a:schemeClr val="tx1"/>
          </a:solidFill>
          <a:latin typeface="+mn-lt"/>
          <a:ea typeface="+mn-ea"/>
          <a:cs typeface="+mn-cs"/>
        </a:defRPr>
      </a:lvl6pPr>
      <a:lvl7pPr marL="9079658" algn="l" defTabSz="3026552" rtl="0" eaLnBrk="1" latinLnBrk="0" hangingPunct="1">
        <a:defRPr sz="5931" kern="1200">
          <a:solidFill>
            <a:schemeClr val="tx1"/>
          </a:solidFill>
          <a:latin typeface="+mn-lt"/>
          <a:ea typeface="+mn-ea"/>
          <a:cs typeface="+mn-cs"/>
        </a:defRPr>
      </a:lvl7pPr>
      <a:lvl8pPr marL="10592933" algn="l" defTabSz="3026552" rtl="0" eaLnBrk="1" latinLnBrk="0" hangingPunct="1">
        <a:defRPr sz="5931" kern="1200">
          <a:solidFill>
            <a:schemeClr val="tx1"/>
          </a:solidFill>
          <a:latin typeface="+mn-lt"/>
          <a:ea typeface="+mn-ea"/>
          <a:cs typeface="+mn-cs"/>
        </a:defRPr>
      </a:lvl8pPr>
      <a:lvl9pPr marL="12106210" algn="l" defTabSz="3026552" rtl="0" eaLnBrk="1" latinLnBrk="0" hangingPunct="1">
        <a:defRPr sz="59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diagramColors" Target="../diagrams/colors1.xml"/><Relationship Id="rId3" Type="http://schemas.openxmlformats.org/officeDocument/2006/relationships/hyperlink" Target="https://doi.org/10.1080/14675980903138517" TargetMode="External"/><Relationship Id="rId7" Type="http://schemas.openxmlformats.org/officeDocument/2006/relationships/chart" Target="../charts/chart1.xml"/><Relationship Id="rId12" Type="http://schemas.openxmlformats.org/officeDocument/2006/relationships/diagramQuickStyle" Target="../diagrams/quickStyle1.xml"/><Relationship Id="rId2" Type="http://schemas.openxmlformats.org/officeDocument/2006/relationships/hyperlink" Target="https://www.insightassessment.com/wp-content/uploads/ia/pdf/whatwhy.pdf" TargetMode="External"/><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diagramLayout" Target="../diagrams/layout1.xml"/><Relationship Id="rId5" Type="http://schemas.openxmlformats.org/officeDocument/2006/relationships/hyperlink" Target="mailto:munirah.akber@auis.edu.krd" TargetMode="External"/><Relationship Id="rId15" Type="http://schemas.openxmlformats.org/officeDocument/2006/relationships/image" Target="../media/image10.png"/><Relationship Id="rId10" Type="http://schemas.openxmlformats.org/officeDocument/2006/relationships/diagramData" Target="../diagrams/data1.xml"/><Relationship Id="rId4" Type="http://schemas.openxmlformats.org/officeDocument/2006/relationships/hyperlink" Target="mailto:Hayfa.jafar@auis.edu.krd" TargetMode="External"/><Relationship Id="rId9" Type="http://schemas.openxmlformats.org/officeDocument/2006/relationships/chart" Target="../charts/chart3.xml"/><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924319" y="6427595"/>
            <a:ext cx="6778994" cy="14250033"/>
          </a:xfrm>
        </p:spPr>
        <p:txBody>
          <a:bodyPr/>
          <a:lstStyle/>
          <a:p>
            <a:r>
              <a:rPr lang="en-US" sz="2800" dirty="0"/>
              <a:t>The development and enhancement of undergraduate students' critical thinking (CT) skills are key objectives of higher education institutions, particularly within liberal arts universities. However, assessing the development of students' CT skills has been challenging for institutions as well as faculty due to multiple systemic, contextual, and individual factors (Yuan and Stapleton, 2020). This study focuses on an American-style university that utilizes a pedagogical or curricular approach that promotes liberal thinking. This approach differs significantly from the education systems in secondary schools in the region, where the emphasis is primarily on rote learning, memorization, and exam preparation. While memorization has many valuable uses, it does not foster CT skills (</a:t>
            </a:r>
            <a:r>
              <a:rPr lang="en-US" sz="2800" dirty="0" err="1"/>
              <a:t>Facione</a:t>
            </a:r>
            <a:r>
              <a:rPr lang="en-US" sz="2800" dirty="0"/>
              <a:t>, 2020). Some studies have raised concerns about the weak quality assurance regimes used in these institutions, particularly regarding the quality of learning and pedagogical approaches (</a:t>
            </a:r>
            <a:r>
              <a:rPr lang="en-US" sz="2800" dirty="0" err="1"/>
              <a:t>Jaschik</a:t>
            </a:r>
            <a:r>
              <a:rPr lang="en-US" sz="2800" dirty="0"/>
              <a:t>, 2015; Long, 2018), as students there fail to develop CT skills to satisfactory standards (</a:t>
            </a:r>
            <a:r>
              <a:rPr lang="en-US" sz="2800" dirty="0" err="1"/>
              <a:t>Rostron</a:t>
            </a:r>
            <a:r>
              <a:rPr lang="en-US" sz="2800" dirty="0"/>
              <a:t>, 2009). Therefore, it is necessary to conduct more empirical research into CT while considering various educational contexts and adopting a comprehensive view by examining students' and faculties' perspectives during the learning and assessment processes.</a:t>
            </a:r>
          </a:p>
        </p:txBody>
      </p:sp>
      <p:sp>
        <p:nvSpPr>
          <p:cNvPr id="3" name="Text Placeholder 2">
            <a:extLst>
              <a:ext uri="{FF2B5EF4-FFF2-40B4-BE49-F238E27FC236}">
                <a16:creationId xmlns:a16="http://schemas.microsoft.com/office/drawing/2014/main" id="{5670D40C-5BD0-FC47-BDCE-BDE48A160F35}"/>
              </a:ext>
            </a:extLst>
          </p:cNvPr>
          <p:cNvSpPr>
            <a:spLocks noGrp="1"/>
          </p:cNvSpPr>
          <p:nvPr>
            <p:ph type="body" sz="quarter" idx="11"/>
          </p:nvPr>
        </p:nvSpPr>
        <p:spPr>
          <a:xfrm>
            <a:off x="480656" y="5997137"/>
            <a:ext cx="6929682" cy="677100"/>
          </a:xfrm>
        </p:spPr>
        <p:txBody>
          <a:bodyPr/>
          <a:lstStyle/>
          <a:p>
            <a:r>
              <a:rPr lang="en-US" sz="3200" dirty="0" smtClean="0"/>
              <a:t>Introduction</a:t>
            </a:r>
            <a:endParaRPr lang="en-US" sz="3200" dirty="0"/>
          </a:p>
        </p:txBody>
      </p:sp>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859803" y="21330649"/>
            <a:ext cx="6930776" cy="677100"/>
          </a:xfrm>
        </p:spPr>
        <p:txBody>
          <a:bodyPr/>
          <a:lstStyle/>
          <a:p>
            <a:r>
              <a:rPr lang="en-US" sz="3200" dirty="0" smtClean="0"/>
              <a:t>Objectives</a:t>
            </a:r>
            <a:endParaRPr lang="en-US" sz="3200" dirty="0"/>
          </a:p>
        </p:txBody>
      </p:sp>
      <p:sp>
        <p:nvSpPr>
          <p:cNvPr id="5" name="Text Placeholder 4">
            <a:extLst>
              <a:ext uri="{FF2B5EF4-FFF2-40B4-BE49-F238E27FC236}">
                <a16:creationId xmlns:a16="http://schemas.microsoft.com/office/drawing/2014/main" id="{37463DA4-FC08-CE4D-9DCC-0E2B3981D8B6}"/>
              </a:ext>
            </a:extLst>
          </p:cNvPr>
          <p:cNvSpPr>
            <a:spLocks noGrp="1"/>
          </p:cNvSpPr>
          <p:nvPr>
            <p:ph type="body" sz="quarter" idx="21"/>
          </p:nvPr>
        </p:nvSpPr>
        <p:spPr>
          <a:xfrm>
            <a:off x="8356302" y="6928718"/>
            <a:ext cx="6929681" cy="2185191"/>
          </a:xfrm>
        </p:spPr>
        <p:txBody>
          <a:bodyPr/>
          <a:lstStyle/>
          <a:p>
            <a:r>
              <a:rPr lang="en-US" sz="2800" dirty="0"/>
              <a:t>This ongoing study examines the effects of the undergraduate experience at AUIS using a mixed methods research design that comprises three </a:t>
            </a:r>
            <a:r>
              <a:rPr lang="en-US" sz="2800" dirty="0" smtClean="0"/>
              <a:t>components. </a:t>
            </a:r>
            <a:endParaRPr lang="en-US" sz="2800" dirty="0"/>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7909750" y="5984046"/>
            <a:ext cx="6929682" cy="677100"/>
          </a:xfrm>
        </p:spPr>
        <p:txBody>
          <a:bodyPr/>
          <a:lstStyle/>
          <a:p>
            <a:r>
              <a:rPr lang="en-US" sz="3200" dirty="0" smtClean="0"/>
              <a:t>Research Methods</a:t>
            </a:r>
            <a:endParaRPr lang="en-US" sz="3200" dirty="0"/>
          </a:p>
        </p:txBody>
      </p:sp>
      <p:sp>
        <p:nvSpPr>
          <p:cNvPr id="7" name="Text Placeholder 6">
            <a:extLst>
              <a:ext uri="{FF2B5EF4-FFF2-40B4-BE49-F238E27FC236}">
                <a16:creationId xmlns:a16="http://schemas.microsoft.com/office/drawing/2014/main" id="{675A44F2-261A-4B4F-ADD6-1D08D12764A1}"/>
              </a:ext>
            </a:extLst>
          </p:cNvPr>
          <p:cNvSpPr>
            <a:spLocks noGrp="1"/>
          </p:cNvSpPr>
          <p:nvPr>
            <p:ph type="body" sz="quarter" idx="23"/>
          </p:nvPr>
        </p:nvSpPr>
        <p:spPr>
          <a:xfrm>
            <a:off x="15287260" y="6789595"/>
            <a:ext cx="7164915" cy="1323417"/>
          </a:xfrm>
        </p:spPr>
        <p:txBody>
          <a:bodyPr/>
          <a:lstStyle/>
          <a:p>
            <a:r>
              <a:rPr lang="en-US" sz="2800" b="1" dirty="0" smtClean="0"/>
              <a:t>Achievement of Related Course Learning Outcomes</a:t>
            </a:r>
            <a:endParaRPr lang="en-US" sz="2800" b="1" dirty="0"/>
          </a:p>
        </p:txBody>
      </p:sp>
      <p:sp>
        <p:nvSpPr>
          <p:cNvPr id="8" name="Text Placeholder 7">
            <a:extLst>
              <a:ext uri="{FF2B5EF4-FFF2-40B4-BE49-F238E27FC236}">
                <a16:creationId xmlns:a16="http://schemas.microsoft.com/office/drawing/2014/main" id="{B143406A-EFD5-2E42-865D-A4660751CC04}"/>
              </a:ext>
            </a:extLst>
          </p:cNvPr>
          <p:cNvSpPr>
            <a:spLocks noGrp="1"/>
          </p:cNvSpPr>
          <p:nvPr>
            <p:ph type="body" sz="quarter" idx="24"/>
          </p:nvPr>
        </p:nvSpPr>
        <p:spPr>
          <a:xfrm>
            <a:off x="15008407" y="6022230"/>
            <a:ext cx="6936251" cy="677100"/>
          </a:xfrm>
        </p:spPr>
        <p:txBody>
          <a:bodyPr/>
          <a:lstStyle/>
          <a:p>
            <a:r>
              <a:rPr lang="en-US" sz="3200" dirty="0" smtClean="0"/>
              <a:t>Results</a:t>
            </a:r>
            <a:endParaRPr lang="en-US" sz="3200" dirty="0"/>
          </a:p>
        </p:txBody>
      </p:sp>
      <p:sp>
        <p:nvSpPr>
          <p:cNvPr id="9" name="Text Placeholder 8">
            <a:extLst>
              <a:ext uri="{FF2B5EF4-FFF2-40B4-BE49-F238E27FC236}">
                <a16:creationId xmlns:a16="http://schemas.microsoft.com/office/drawing/2014/main" id="{C386760F-A20B-7F49-9C12-75A6EA2EB5FA}"/>
              </a:ext>
            </a:extLst>
          </p:cNvPr>
          <p:cNvSpPr>
            <a:spLocks noGrp="1"/>
          </p:cNvSpPr>
          <p:nvPr>
            <p:ph type="body" sz="quarter" idx="25"/>
          </p:nvPr>
        </p:nvSpPr>
        <p:spPr>
          <a:xfrm>
            <a:off x="22282608" y="6022230"/>
            <a:ext cx="6928402" cy="677100"/>
          </a:xfrm>
        </p:spPr>
        <p:txBody>
          <a:bodyPr/>
          <a:lstStyle/>
          <a:p>
            <a:r>
              <a:rPr lang="en-US" sz="3200" dirty="0" smtClean="0"/>
              <a:t>Conclusion</a:t>
            </a:r>
            <a:endParaRPr lang="en-US" sz="3200" dirty="0"/>
          </a:p>
        </p:txBody>
      </p:sp>
      <p:sp>
        <p:nvSpPr>
          <p:cNvPr id="10" name="Text Placeholder 9">
            <a:extLst>
              <a:ext uri="{FF2B5EF4-FFF2-40B4-BE49-F238E27FC236}">
                <a16:creationId xmlns:a16="http://schemas.microsoft.com/office/drawing/2014/main" id="{D765487B-6201-6645-A16D-3E0C337F590E}"/>
              </a:ext>
            </a:extLst>
          </p:cNvPr>
          <p:cNvSpPr>
            <a:spLocks noGrp="1"/>
          </p:cNvSpPr>
          <p:nvPr>
            <p:ph type="body" sz="quarter" idx="26"/>
          </p:nvPr>
        </p:nvSpPr>
        <p:spPr>
          <a:xfrm>
            <a:off x="21921531" y="7072445"/>
            <a:ext cx="7835738" cy="23729551"/>
          </a:xfrm>
        </p:spPr>
        <p:txBody>
          <a:bodyPr/>
          <a:lstStyle/>
          <a:p>
            <a:pPr lvl="0"/>
            <a:r>
              <a:rPr lang="en-US" sz="2800" dirty="0"/>
              <a:t>The analysis offers empirical evidence regarding the development of critical thinking skills at the American University of Iraq, Sulaimani. This development is attributed to the pedagogical approaches employed by many faculty members, such as utilizing questioning techniques, evaluating arguments and resources, and fostering critical writing skills.</a:t>
            </a:r>
          </a:p>
          <a:p>
            <a:pPr lvl="0"/>
            <a:r>
              <a:rPr lang="en-US" sz="2800" dirty="0"/>
              <a:t>The data shows that the development of critical thinking (CT) skills, specifically, analyzing arguments and locating, analyzing, and using information, is strongly associated with the quality of learning and instruction. Nevertheless, proof of effective instructions is needed to validate this association. </a:t>
            </a:r>
          </a:p>
          <a:p>
            <a:pPr lvl="0"/>
            <a:r>
              <a:rPr lang="en-US" sz="2800" dirty="0"/>
              <a:t>Data from the course evaluation shows that critical thinking (CT) skills are more prominently demonstrated among students in the humanities compared to those in STEM majors. However, the scores from the CT rubrics do not show a significant difference in the development of CT skills by majors. This is mostly attributed to the small sample size. Overall, the majority of students demonstrated an emerging level of critical thinking skills. </a:t>
            </a:r>
          </a:p>
          <a:p>
            <a:pPr lvl="0"/>
            <a:r>
              <a:rPr lang="en-US" sz="2800" dirty="0"/>
              <a:t>Students who directly enrolled in undergraduate programs demonstrated an emerging level of critical thinking skills, while students who started their university study in the Academic Preparatory Program (APP) showed a developing level of CT skills.</a:t>
            </a:r>
          </a:p>
          <a:p>
            <a:pPr lvl="0"/>
            <a:r>
              <a:rPr lang="en-US" sz="2800" dirty="0"/>
              <a:t>Courses within the core program (liberal arts) significantly contribute to the development of critical thinking skills.</a:t>
            </a:r>
          </a:p>
          <a:p>
            <a:pPr lvl="0"/>
            <a:r>
              <a:rPr lang="en-US" sz="2800" dirty="0"/>
              <a:t>Some students utilize social media and online resources to enhance their CT and language skills. </a:t>
            </a:r>
          </a:p>
          <a:p>
            <a:r>
              <a:rPr lang="en-US" sz="2800" b="1" dirty="0"/>
              <a:t>Barriers to developing advanced critical thinking skills</a:t>
            </a:r>
          </a:p>
          <a:p>
            <a:pPr lvl="0"/>
            <a:r>
              <a:rPr lang="en-US" sz="2800" dirty="0"/>
              <a:t>The lack of a unified approach toward promoting and teaching CT poses a barrier to cultivating advanced levels of these skills.</a:t>
            </a:r>
          </a:p>
          <a:p>
            <a:pPr lvl="0"/>
            <a:r>
              <a:rPr lang="en-US" sz="2800" dirty="0"/>
              <a:t>Communication in English presents a barrier to building CT skills.</a:t>
            </a:r>
          </a:p>
          <a:p>
            <a:pPr lvl="0"/>
            <a:r>
              <a:rPr lang="en-US" sz="2800" dirty="0"/>
              <a:t>Many students resist active engagement in their learning due to various contextual, structural, and personal reasons.</a:t>
            </a:r>
          </a:p>
          <a:p>
            <a:pPr lvl="0"/>
            <a:r>
              <a:rPr lang="en-US" sz="2800" dirty="0"/>
              <a:t>Several faculty members resist promoting critical thinking and rely on traditional teaching methods due to a lack of teaching skills regarding critical thinking, the influence of institutional culture, and students' educational backgrounds and motivation towards learning.</a:t>
            </a:r>
          </a:p>
        </p:txBody>
      </p:sp>
      <p:sp>
        <p:nvSpPr>
          <p:cNvPr id="11" name="Text Placeholder 10">
            <a:extLst>
              <a:ext uri="{FF2B5EF4-FFF2-40B4-BE49-F238E27FC236}">
                <a16:creationId xmlns:a16="http://schemas.microsoft.com/office/drawing/2014/main" id="{F641841A-54DE-F445-A718-355188557039}"/>
              </a:ext>
            </a:extLst>
          </p:cNvPr>
          <p:cNvSpPr>
            <a:spLocks noGrp="1"/>
          </p:cNvSpPr>
          <p:nvPr>
            <p:ph type="body" sz="quarter" idx="27"/>
          </p:nvPr>
        </p:nvSpPr>
        <p:spPr>
          <a:xfrm>
            <a:off x="21986202" y="31096376"/>
            <a:ext cx="6928402" cy="577394"/>
          </a:xfrm>
        </p:spPr>
        <p:txBody>
          <a:bodyPr/>
          <a:lstStyle/>
          <a:p>
            <a:r>
              <a:rPr lang="en-US" dirty="0" smtClean="0"/>
              <a:t>References</a:t>
            </a:r>
            <a:endParaRPr lang="en-US" dirty="0"/>
          </a:p>
        </p:txBody>
      </p:sp>
      <p:sp>
        <p:nvSpPr>
          <p:cNvPr id="12" name="Text Placeholder 11">
            <a:extLst>
              <a:ext uri="{FF2B5EF4-FFF2-40B4-BE49-F238E27FC236}">
                <a16:creationId xmlns:a16="http://schemas.microsoft.com/office/drawing/2014/main" id="{15A77928-6D48-FC48-808A-E68EF48360FB}"/>
              </a:ext>
            </a:extLst>
          </p:cNvPr>
          <p:cNvSpPr>
            <a:spLocks noGrp="1"/>
          </p:cNvSpPr>
          <p:nvPr>
            <p:ph type="body" sz="quarter" idx="28"/>
          </p:nvPr>
        </p:nvSpPr>
        <p:spPr>
          <a:xfrm>
            <a:off x="22133543" y="31608217"/>
            <a:ext cx="7706395" cy="3804866"/>
          </a:xfrm>
        </p:spPr>
        <p:txBody>
          <a:bodyPr/>
          <a:lstStyle/>
          <a:p>
            <a:r>
              <a:rPr lang="en-US" dirty="0" err="1"/>
              <a:t>Facione</a:t>
            </a:r>
            <a:r>
              <a:rPr lang="en-US" dirty="0"/>
              <a:t>, P. A (2020). Critical Thinking What it Is and Why It Counts. Insight Assessment. </a:t>
            </a:r>
            <a:r>
              <a:rPr lang="en-US" u="sng" dirty="0">
                <a:hlinkClick r:id="rId2"/>
              </a:rPr>
              <a:t>https://www.insightassessment.com/wp-content/uploads/ia/pdf/whatwhy.pdf</a:t>
            </a:r>
            <a:r>
              <a:rPr lang="en-US" dirty="0"/>
              <a:t> </a:t>
            </a:r>
          </a:p>
          <a:p>
            <a:r>
              <a:rPr lang="en-US" dirty="0" err="1"/>
              <a:t>Jaschik</a:t>
            </a:r>
            <a:r>
              <a:rPr lang="en-US" dirty="0"/>
              <a:t>, S. (2015, May 11). Is newest ‘American U. of…’ really American? Inside Higher Ed. Retrieved from https://www.insidehighered.com/news/2015/05/11/questions-raisedabout-whether-american-u-malta-really-american.</a:t>
            </a:r>
          </a:p>
          <a:p>
            <a:r>
              <a:rPr lang="en-US" dirty="0" err="1"/>
              <a:t>Rostron</a:t>
            </a:r>
            <a:r>
              <a:rPr lang="en-US" dirty="0"/>
              <a:t>, M. (2009). Liberal arts education in Qatar: Intercultural perspectives. Intercultural Education, 20(3), 219–229. </a:t>
            </a:r>
            <a:r>
              <a:rPr lang="en-US" dirty="0">
                <a:hlinkClick r:id="rId3"/>
              </a:rPr>
              <a:t>https://doi.org/10.1080/14675980903138517</a:t>
            </a:r>
            <a:r>
              <a:rPr lang="en-US" dirty="0"/>
              <a:t>.</a:t>
            </a:r>
          </a:p>
          <a:p>
            <a:r>
              <a:rPr lang="en-US" dirty="0"/>
              <a:t>Yuan, R. &amp; Stapleton, P. (2020). Student teachers’ perceptions of critical thinking and its teaching. ELT Journal. 74(1), 40-48</a:t>
            </a:r>
            <a:r>
              <a:rPr lang="en-US" dirty="0" smtClean="0"/>
              <a:t>.</a:t>
            </a:r>
            <a:endParaRPr lang="en-US" dirty="0"/>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a:xfrm>
            <a:off x="22080417" y="35645624"/>
            <a:ext cx="6928402" cy="677100"/>
          </a:xfrm>
        </p:spPr>
        <p:txBody>
          <a:bodyPr/>
          <a:lstStyle/>
          <a:p>
            <a:r>
              <a:rPr lang="en-US" sz="3200" dirty="0" smtClean="0"/>
              <a:t>Contact Information</a:t>
            </a:r>
            <a:endParaRPr lang="en-US" sz="3200" dirty="0"/>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a:xfrm>
            <a:off x="21865449" y="36322724"/>
            <a:ext cx="7699024" cy="4018194"/>
          </a:xfrm>
          <a:ln>
            <a:noFill/>
          </a:ln>
        </p:spPr>
        <p:txBody>
          <a:bodyPr/>
          <a:lstStyle/>
          <a:p>
            <a:pPr>
              <a:lnSpc>
                <a:spcPct val="107000"/>
              </a:lnSpc>
              <a:spcBef>
                <a:spcPts val="0"/>
              </a:spcBef>
              <a:tabLst>
                <a:tab pos="3113407"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Dr. Hayfa Jafar</a:t>
            </a:r>
            <a:endParaRPr lang="en-US" sz="2400" dirty="0">
              <a:ea typeface="Calibri" panose="020F0502020204030204" pitchFamily="34" charset="0"/>
              <a:cs typeface="Arial" panose="020B0604020202020204" pitchFamily="34" charset="0"/>
            </a:endParaRPr>
          </a:p>
          <a:p>
            <a:pPr>
              <a:lnSpc>
                <a:spcPct val="107000"/>
              </a:lnSpc>
              <a:spcBef>
                <a:spcPts val="0"/>
              </a:spcBef>
              <a:tabLst>
                <a:tab pos="2371619" algn="l"/>
              </a:tabLst>
            </a:pPr>
            <a:r>
              <a:rPr lang="en-US" sz="2400" u="sng" dirty="0" err="1">
                <a:solidFill>
                  <a:srgbClr val="0070C0"/>
                </a:solidFill>
                <a:latin typeface="Times New Roman" panose="02020603050405020304" pitchFamily="18" charset="0"/>
                <a:ea typeface="Calibri" panose="020F0502020204030204" pitchFamily="34" charset="0"/>
                <a:cs typeface="Arial" panose="020B0604020202020204" pitchFamily="34" charset="0"/>
                <a:hlinkClick r:id="rId4"/>
              </a:rPr>
              <a:t>Hayfa.jafar@auis.edu.krd</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a:t>
            </a:r>
            <a:endParaRPr lang="en-US" sz="2400" dirty="0">
              <a:solidFill>
                <a:srgbClr val="0070C0"/>
              </a:solidFill>
              <a:ea typeface="Calibri" panose="020F0502020204030204" pitchFamily="34" charset="0"/>
              <a:cs typeface="Arial" panose="020B0604020202020204" pitchFamily="34" charset="0"/>
            </a:endParaRPr>
          </a:p>
          <a:p>
            <a:pPr>
              <a:lnSpc>
                <a:spcPct val="107000"/>
              </a:lnSpc>
              <a:spcBef>
                <a:spcPts val="0"/>
              </a:spcBef>
              <a:tabLst>
                <a:tab pos="2371619" algn="l"/>
              </a:tabLst>
            </a:pPr>
            <a:r>
              <a:rPr lang="en-US" sz="2400" dirty="0">
                <a:latin typeface="Times New Roman" panose="02020603050405020304" pitchFamily="18" charset="0"/>
                <a:ea typeface="Calibri" panose="020F0502020204030204" pitchFamily="34" charset="0"/>
                <a:cs typeface="Arial" panose="020B0604020202020204" pitchFamily="34" charset="0"/>
              </a:rPr>
              <a:t>Director Institutional Effectiveness – American University of Iraq – Sulaimani</a:t>
            </a:r>
            <a:endParaRPr lang="en-US" sz="2400" dirty="0">
              <a:ea typeface="Calibri" panose="020F0502020204030204" pitchFamily="34" charset="0"/>
              <a:cs typeface="Arial" panose="020B0604020202020204" pitchFamily="34" charset="0"/>
            </a:endParaRPr>
          </a:p>
          <a:p>
            <a:pPr>
              <a:lnSpc>
                <a:spcPct val="107000"/>
              </a:lnSpc>
              <a:spcBef>
                <a:spcPts val="0"/>
              </a:spcBef>
              <a:tabLst>
                <a:tab pos="2371619" algn="l"/>
              </a:tabLst>
            </a:pPr>
            <a:endParaRPr lang="en-US" sz="2400" dirty="0">
              <a:ea typeface="Calibri" panose="020F0502020204030204" pitchFamily="34" charset="0"/>
              <a:cs typeface="Arial" panose="020B0604020202020204" pitchFamily="34" charset="0"/>
            </a:endParaRPr>
          </a:p>
          <a:p>
            <a:pPr>
              <a:lnSpc>
                <a:spcPct val="107000"/>
              </a:lnSpc>
              <a:spcBef>
                <a:spcPts val="0"/>
              </a:spcBef>
              <a:tabLst>
                <a:tab pos="3113407" algn="l"/>
              </a:tabLst>
            </a:pPr>
            <a:r>
              <a:rPr lang="en-US" sz="2400" b="1" dirty="0" err="1">
                <a:latin typeface="Times New Roman" panose="02020603050405020304" pitchFamily="18" charset="0"/>
                <a:ea typeface="Calibri" panose="020F0502020204030204" pitchFamily="34" charset="0"/>
                <a:cs typeface="Arial" panose="020B0604020202020204" pitchFamily="34" charset="0"/>
              </a:rPr>
              <a:t>Munirah</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b="1" dirty="0" err="1">
                <a:latin typeface="Times New Roman" panose="02020603050405020304" pitchFamily="18" charset="0"/>
                <a:ea typeface="Calibri" panose="020F0502020204030204" pitchFamily="34" charset="0"/>
                <a:cs typeface="Arial" panose="020B0604020202020204" pitchFamily="34" charset="0"/>
              </a:rPr>
              <a:t>Akber</a:t>
            </a:r>
            <a:r>
              <a:rPr lang="en-US" sz="2400" b="1" dirty="0">
                <a:latin typeface="Times New Roman" panose="02020603050405020304" pitchFamily="18" charset="0"/>
                <a:ea typeface="Calibri" panose="020F0502020204030204" pitchFamily="34" charset="0"/>
                <a:cs typeface="Arial" panose="020B0604020202020204" pitchFamily="34" charset="0"/>
              </a:rPr>
              <a:t> Ahmed </a:t>
            </a:r>
            <a:endParaRPr lang="en-US" sz="2400" dirty="0">
              <a:ea typeface="Calibri" panose="020F0502020204030204" pitchFamily="34" charset="0"/>
              <a:cs typeface="Arial" panose="020B0604020202020204" pitchFamily="34" charset="0"/>
            </a:endParaRPr>
          </a:p>
          <a:p>
            <a:pPr>
              <a:lnSpc>
                <a:spcPct val="107000"/>
              </a:lnSpc>
              <a:spcBef>
                <a:spcPts val="0"/>
              </a:spcBef>
              <a:tabLst>
                <a:tab pos="3113407" algn="l"/>
              </a:tabLst>
            </a:pPr>
            <a:r>
              <a:rPr lang="en-US" sz="2400" u="sng" dirty="0" err="1">
                <a:solidFill>
                  <a:srgbClr val="0070C0"/>
                </a:solidFill>
                <a:latin typeface="Times New Roman" panose="02020603050405020304" pitchFamily="18" charset="0"/>
                <a:ea typeface="Calibri" panose="020F0502020204030204" pitchFamily="34" charset="0"/>
                <a:cs typeface="Arial" panose="020B0604020202020204" pitchFamily="34" charset="0"/>
                <a:hlinkClick r:id="rId5"/>
              </a:rPr>
              <a:t>munirah.akber@auis.edu.krd</a:t>
            </a: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a:t>
            </a:r>
            <a:endParaRPr lang="en-US" sz="2400" dirty="0">
              <a:solidFill>
                <a:srgbClr val="0070C0"/>
              </a:solidFill>
              <a:ea typeface="Calibri" panose="020F0502020204030204" pitchFamily="34" charset="0"/>
              <a:cs typeface="Arial" panose="020B0604020202020204" pitchFamily="34" charset="0"/>
            </a:endParaRPr>
          </a:p>
          <a:p>
            <a:pPr>
              <a:lnSpc>
                <a:spcPct val="107000"/>
              </a:lnSpc>
              <a:spcBef>
                <a:spcPts val="0"/>
              </a:spcBef>
              <a:tabLst>
                <a:tab pos="3113407" algn="l"/>
              </a:tabLst>
            </a:pPr>
            <a:r>
              <a:rPr lang="en-US" sz="2400" dirty="0">
                <a:latin typeface="Times New Roman" panose="02020603050405020304" pitchFamily="18" charset="0"/>
                <a:ea typeface="Calibri" panose="020F0502020204030204" pitchFamily="34" charset="0"/>
                <a:cs typeface="Arial" panose="020B0604020202020204" pitchFamily="34" charset="0"/>
              </a:rPr>
              <a:t>Adjunct Faculty, Social Sciences Department- American University of Iraq - Sulaimani</a:t>
            </a:r>
            <a:endParaRPr lang="en-US" sz="2400" dirty="0">
              <a:ea typeface="Calibri" panose="020F050202020403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96"/>
          </p:nvPr>
        </p:nvSpPr>
        <p:spPr>
          <a:xfrm>
            <a:off x="963864" y="22235651"/>
            <a:ext cx="6290593" cy="4856692"/>
          </a:xfrm>
        </p:spPr>
        <p:txBody>
          <a:bodyPr/>
          <a:lstStyle/>
          <a:p>
            <a:pPr lvl="0"/>
            <a:r>
              <a:rPr lang="en-US" sz="2800" dirty="0"/>
              <a:t>The study offers empirical evidence on measuring the achievement of learning outcomes associated with the development of critical thinking (CT) and reasoning skills</a:t>
            </a:r>
            <a:r>
              <a:rPr lang="en-US" sz="2800" dirty="0" smtClean="0"/>
              <a:t>.</a:t>
            </a:r>
            <a:endParaRPr lang="en-US" sz="2800" dirty="0"/>
          </a:p>
          <a:p>
            <a:pPr lvl="0"/>
            <a:r>
              <a:rPr lang="en-US" sz="2800" dirty="0"/>
              <a:t>The objective of this study is to provide a thorough understanding of how to assess CT and incorporate this assessment into the institutional quality assurance system by means of program and course review processes.</a:t>
            </a:r>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4325191" y="3971312"/>
            <a:ext cx="22066418" cy="786606"/>
          </a:xfrm>
        </p:spPr>
        <p:txBody>
          <a:bodyPr/>
          <a:lstStyle/>
          <a:p>
            <a:r>
              <a:rPr lang="en-US" dirty="0" smtClean="0"/>
              <a:t>American University of Iraq, Sulaimani</a:t>
            </a:r>
            <a:endParaRPr lang="en-US" dirty="0"/>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4113107" y="2773284"/>
            <a:ext cx="22066418" cy="1296455"/>
          </a:xfrm>
        </p:spPr>
        <p:txBody>
          <a:bodyPr>
            <a:noAutofit/>
          </a:bodyPr>
          <a:lstStyle/>
          <a:p>
            <a:r>
              <a:rPr lang="en-US" sz="3200" b="1" dirty="0" smtClean="0"/>
              <a:t>Hayfa Jafar, </a:t>
            </a:r>
            <a:r>
              <a:rPr lang="en-US" sz="3200" b="1" dirty="0" err="1" smtClean="0"/>
              <a:t>Munirah</a:t>
            </a:r>
            <a:r>
              <a:rPr lang="en-US" sz="3200" b="1" dirty="0" smtClean="0"/>
              <a:t> </a:t>
            </a:r>
            <a:r>
              <a:rPr lang="en-US" sz="3200" b="1" dirty="0" err="1"/>
              <a:t>Akber</a:t>
            </a:r>
            <a:r>
              <a:rPr lang="en-US" sz="3200" b="1" dirty="0"/>
              <a:t> </a:t>
            </a:r>
            <a:r>
              <a:rPr lang="en-US" sz="3200" b="1" dirty="0" smtClean="0"/>
              <a:t>Ahmed &amp; </a:t>
            </a:r>
            <a:r>
              <a:rPr lang="en-US" sz="3200" b="1" dirty="0"/>
              <a:t>Tobin </a:t>
            </a:r>
            <a:r>
              <a:rPr lang="en-US" sz="3200" b="1" dirty="0" err="1"/>
              <a:t>Hartnell</a:t>
            </a:r>
            <a:r>
              <a:rPr lang="en-US" sz="3200" b="1" dirty="0" smtClean="0"/>
              <a:t> </a:t>
            </a:r>
            <a:endParaRPr lang="en-US" sz="3200" dirty="0"/>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a:xfrm>
            <a:off x="4128858" y="772569"/>
            <a:ext cx="22066418" cy="1767225"/>
          </a:xfrm>
        </p:spPr>
        <p:txBody>
          <a:bodyPr>
            <a:normAutofit lnSpcReduction="10000"/>
          </a:bodyPr>
          <a:lstStyle/>
          <a:p>
            <a:r>
              <a:rPr lang="en-US" dirty="0"/>
              <a:t>Measuring Students’ Critical Thinking Mindset and Reasoning Skills at an American-style University </a:t>
            </a:r>
          </a:p>
        </p:txBody>
      </p:sp>
      <p:graphicFrame>
        <p:nvGraphicFramePr>
          <p:cNvPr id="26" name="Table 25"/>
          <p:cNvGraphicFramePr>
            <a:graphicFrameLocks noGrp="1"/>
          </p:cNvGraphicFramePr>
          <p:nvPr>
            <p:extLst>
              <p:ext uri="{D42A27DB-BD31-4B8C-83A1-F6EECF244321}">
                <p14:modId xmlns:p14="http://schemas.microsoft.com/office/powerpoint/2010/main" val="3306716440"/>
              </p:ext>
            </p:extLst>
          </p:nvPr>
        </p:nvGraphicFramePr>
        <p:xfrm>
          <a:off x="15287260" y="8246982"/>
          <a:ext cx="6657398" cy="3141318"/>
        </p:xfrm>
        <a:graphic>
          <a:graphicData uri="http://schemas.openxmlformats.org/drawingml/2006/table">
            <a:tbl>
              <a:tblPr firstRow="1" firstCol="1" bandRow="1">
                <a:tableStyleId>{5C22544A-7EE6-4342-B048-85BDC9FD1C3A}</a:tableStyleId>
              </a:tblPr>
              <a:tblGrid>
                <a:gridCol w="1339611">
                  <a:extLst>
                    <a:ext uri="{9D8B030D-6E8A-4147-A177-3AD203B41FA5}">
                      <a16:colId xmlns:a16="http://schemas.microsoft.com/office/drawing/2014/main" val="2769713301"/>
                    </a:ext>
                  </a:extLst>
                </a:gridCol>
                <a:gridCol w="1148956">
                  <a:extLst>
                    <a:ext uri="{9D8B030D-6E8A-4147-A177-3AD203B41FA5}">
                      <a16:colId xmlns:a16="http://schemas.microsoft.com/office/drawing/2014/main" val="3436050863"/>
                    </a:ext>
                  </a:extLst>
                </a:gridCol>
                <a:gridCol w="957046">
                  <a:extLst>
                    <a:ext uri="{9D8B030D-6E8A-4147-A177-3AD203B41FA5}">
                      <a16:colId xmlns:a16="http://schemas.microsoft.com/office/drawing/2014/main" val="2398926048"/>
                    </a:ext>
                  </a:extLst>
                </a:gridCol>
                <a:gridCol w="696248">
                  <a:extLst>
                    <a:ext uri="{9D8B030D-6E8A-4147-A177-3AD203B41FA5}">
                      <a16:colId xmlns:a16="http://schemas.microsoft.com/office/drawing/2014/main" val="1951626130"/>
                    </a:ext>
                  </a:extLst>
                </a:gridCol>
                <a:gridCol w="722488">
                  <a:extLst>
                    <a:ext uri="{9D8B030D-6E8A-4147-A177-3AD203B41FA5}">
                      <a16:colId xmlns:a16="http://schemas.microsoft.com/office/drawing/2014/main" val="258316308"/>
                    </a:ext>
                  </a:extLst>
                </a:gridCol>
                <a:gridCol w="605836">
                  <a:extLst>
                    <a:ext uri="{9D8B030D-6E8A-4147-A177-3AD203B41FA5}">
                      <a16:colId xmlns:a16="http://schemas.microsoft.com/office/drawing/2014/main" val="2415966497"/>
                    </a:ext>
                  </a:extLst>
                </a:gridCol>
                <a:gridCol w="1187213">
                  <a:extLst>
                    <a:ext uri="{9D8B030D-6E8A-4147-A177-3AD203B41FA5}">
                      <a16:colId xmlns:a16="http://schemas.microsoft.com/office/drawing/2014/main" val="2638278715"/>
                    </a:ext>
                  </a:extLst>
                </a:gridCol>
              </a:tblGrid>
              <a:tr h="1047106">
                <a:tc>
                  <a:txBody>
                    <a:bodyPr/>
                    <a:lstStyle/>
                    <a:p>
                      <a:pPr marL="0" marR="0" algn="ctr">
                        <a:lnSpc>
                          <a:spcPct val="107000"/>
                        </a:lnSpc>
                        <a:spcBef>
                          <a:spcPts val="0"/>
                        </a:spcBef>
                        <a:spcAft>
                          <a:spcPts val="0"/>
                        </a:spcAft>
                      </a:pPr>
                      <a:r>
                        <a:rPr lang="en-US" sz="1800" dirty="0">
                          <a:effectLst/>
                        </a:rPr>
                        <a:t>Variable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 of courses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 of students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Mean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Std. Dev.</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Min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Max</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2920665646"/>
                  </a:ext>
                </a:extLst>
              </a:tr>
              <a:tr h="1047106">
                <a:tc>
                  <a:txBody>
                    <a:bodyPr/>
                    <a:lstStyle/>
                    <a:p>
                      <a:pPr marL="0" marR="0">
                        <a:lnSpc>
                          <a:spcPct val="107000"/>
                        </a:lnSpc>
                        <a:spcBef>
                          <a:spcPts val="0"/>
                        </a:spcBef>
                        <a:spcAft>
                          <a:spcPts val="0"/>
                        </a:spcAft>
                      </a:pPr>
                      <a:r>
                        <a:rPr lang="en-US" sz="1800">
                          <a:effectLst/>
                        </a:rPr>
                        <a:t>Evaluate Argument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86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1,670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69%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4272254071"/>
                  </a:ext>
                </a:extLst>
              </a:tr>
              <a:tr h="1047106">
                <a:tc>
                  <a:txBody>
                    <a:bodyPr/>
                    <a:lstStyle/>
                    <a:p>
                      <a:pPr marL="0" marR="0">
                        <a:lnSpc>
                          <a:spcPct val="107000"/>
                        </a:lnSpc>
                        <a:spcBef>
                          <a:spcPts val="0"/>
                        </a:spcBef>
                        <a:spcAft>
                          <a:spcPts val="0"/>
                        </a:spcAft>
                      </a:pPr>
                      <a:r>
                        <a:rPr lang="en-US" sz="1800" dirty="0">
                          <a:effectLst/>
                        </a:rPr>
                        <a:t>Locate Information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86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a:effectLst/>
                        </a:rPr>
                        <a:t>1,670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75%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23%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3227074287"/>
                  </a:ext>
                </a:extLst>
              </a:tr>
            </a:tbl>
          </a:graphicData>
        </a:graphic>
      </p:graphicFrame>
      <p:pic>
        <p:nvPicPr>
          <p:cNvPr id="28" name="Picture 27"/>
          <p:cNvPicPr>
            <a:picLocks noChangeAspect="1"/>
          </p:cNvPicPr>
          <p:nvPr/>
        </p:nvPicPr>
        <p:blipFill>
          <a:blip r:embed="rId6"/>
          <a:stretch>
            <a:fillRect/>
          </a:stretch>
        </p:blipFill>
        <p:spPr>
          <a:xfrm>
            <a:off x="8418688" y="27643357"/>
            <a:ext cx="6295173" cy="2130333"/>
          </a:xfrm>
          <a:prstGeom prst="rect">
            <a:avLst/>
          </a:prstGeom>
        </p:spPr>
        <p:style>
          <a:lnRef idx="2">
            <a:schemeClr val="accent1"/>
          </a:lnRef>
          <a:fillRef idx="1">
            <a:schemeClr val="lt1"/>
          </a:fillRef>
          <a:effectRef idx="0">
            <a:schemeClr val="accent1"/>
          </a:effectRef>
          <a:fontRef idx="minor">
            <a:schemeClr val="dk1"/>
          </a:fontRef>
        </p:style>
      </p:pic>
      <p:graphicFrame>
        <p:nvGraphicFramePr>
          <p:cNvPr id="32" name="Chart 31"/>
          <p:cNvGraphicFramePr/>
          <p:nvPr>
            <p:extLst>
              <p:ext uri="{D42A27DB-BD31-4B8C-83A1-F6EECF244321}">
                <p14:modId xmlns:p14="http://schemas.microsoft.com/office/powerpoint/2010/main" val="947673359"/>
              </p:ext>
            </p:extLst>
          </p:nvPr>
        </p:nvGraphicFramePr>
        <p:xfrm>
          <a:off x="15037063" y="12243265"/>
          <a:ext cx="6828386" cy="41268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p:cNvGraphicFramePr/>
          <p:nvPr>
            <p:extLst>
              <p:ext uri="{D42A27DB-BD31-4B8C-83A1-F6EECF244321}">
                <p14:modId xmlns:p14="http://schemas.microsoft.com/office/powerpoint/2010/main" val="1958365884"/>
              </p:ext>
            </p:extLst>
          </p:nvPr>
        </p:nvGraphicFramePr>
        <p:xfrm>
          <a:off x="15535718" y="17366347"/>
          <a:ext cx="6025197" cy="3445393"/>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 Placeholder 3">
            <a:extLst>
              <a:ext uri="{FF2B5EF4-FFF2-40B4-BE49-F238E27FC236}">
                <a16:creationId xmlns:a16="http://schemas.microsoft.com/office/drawing/2014/main" id="{9EE92D83-3B0F-8142-BF87-BE89F4B3C124}"/>
              </a:ext>
            </a:extLst>
          </p:cNvPr>
          <p:cNvSpPr txBox="1">
            <a:spLocks/>
          </p:cNvSpPr>
          <p:nvPr/>
        </p:nvSpPr>
        <p:spPr>
          <a:xfrm>
            <a:off x="850872" y="27663729"/>
            <a:ext cx="6930776" cy="619782"/>
          </a:xfrm>
          <a:prstGeom prst="rect">
            <a:avLst/>
          </a:prstGeom>
          <a:noFill/>
        </p:spPr>
        <p:txBody>
          <a:bodyPr wrap="square" lIns="63054" tIns="63054" rIns="63054" bIns="63054"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dirty="0"/>
              <a:t>Research Question</a:t>
            </a:r>
          </a:p>
        </p:txBody>
      </p:sp>
      <p:sp>
        <p:nvSpPr>
          <p:cNvPr id="30" name="Text Placeholder 14">
            <a:extLst>
              <a:ext uri="{FF2B5EF4-FFF2-40B4-BE49-F238E27FC236}">
                <a16:creationId xmlns:a16="http://schemas.microsoft.com/office/drawing/2014/main" id="{49C7C664-4AB0-A147-ABBE-224EDE5467C6}"/>
              </a:ext>
            </a:extLst>
          </p:cNvPr>
          <p:cNvSpPr txBox="1">
            <a:spLocks/>
          </p:cNvSpPr>
          <p:nvPr/>
        </p:nvSpPr>
        <p:spPr>
          <a:xfrm>
            <a:off x="1152008" y="28473016"/>
            <a:ext cx="6432741" cy="4944229"/>
          </a:xfrm>
          <a:prstGeom prst="rect">
            <a:avLst/>
          </a:prstGeom>
        </p:spPr>
        <p:txBody>
          <a:bodyPr wrap="square" lIns="157634" tIns="157634" rIns="157634" bIns="157634">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This study focuses on students' development of and dispositions toward critical thinking and reasoning skills at an American-style university. Its objective is to address the research question: </a:t>
            </a:r>
            <a:endParaRPr lang="en-US" dirty="0" smtClean="0"/>
          </a:p>
          <a:p>
            <a:endParaRPr lang="en-US" dirty="0" smtClean="0"/>
          </a:p>
          <a:p>
            <a:r>
              <a:rPr lang="en-US" sz="2800" dirty="0" smtClean="0"/>
              <a:t>How </a:t>
            </a:r>
            <a:r>
              <a:rPr lang="en-US" sz="2800" dirty="0"/>
              <a:t>do the instructional strategies implemented at the university as a whole affect students' development of and disposition toward critical thinking and reasoning skills</a:t>
            </a:r>
            <a:r>
              <a:rPr lang="en-US" sz="2800" dirty="0" smtClean="0"/>
              <a:t>?</a:t>
            </a:r>
            <a:endParaRPr lang="en-US" sz="2800" dirty="0"/>
          </a:p>
        </p:txBody>
      </p:sp>
      <p:sp>
        <p:nvSpPr>
          <p:cNvPr id="31" name="Text Placeholder 7">
            <a:extLst>
              <a:ext uri="{FF2B5EF4-FFF2-40B4-BE49-F238E27FC236}">
                <a16:creationId xmlns:a16="http://schemas.microsoft.com/office/drawing/2014/main" id="{B143406A-EFD5-2E42-865D-A4660751CC04}"/>
              </a:ext>
            </a:extLst>
          </p:cNvPr>
          <p:cNvSpPr txBox="1">
            <a:spLocks/>
          </p:cNvSpPr>
          <p:nvPr/>
        </p:nvSpPr>
        <p:spPr>
          <a:xfrm>
            <a:off x="2860411" y="33939491"/>
            <a:ext cx="5772329" cy="619782"/>
          </a:xfrm>
          <a:prstGeom prst="rect">
            <a:avLst/>
          </a:prstGeom>
          <a:noFill/>
        </p:spPr>
        <p:txBody>
          <a:bodyPr wrap="square" lIns="63054" tIns="63054" rIns="63054" bIns="63054"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dirty="0" smtClean="0"/>
              <a:t>Limitations &amp; Next Steps</a:t>
            </a:r>
            <a:endParaRPr lang="en-US" sz="3200" dirty="0"/>
          </a:p>
        </p:txBody>
      </p:sp>
      <p:graphicFrame>
        <p:nvGraphicFramePr>
          <p:cNvPr id="40" name="Chart 39"/>
          <p:cNvGraphicFramePr>
            <a:graphicFrameLocks/>
          </p:cNvGraphicFramePr>
          <p:nvPr>
            <p:extLst>
              <p:ext uri="{D42A27DB-BD31-4B8C-83A1-F6EECF244321}">
                <p14:modId xmlns:p14="http://schemas.microsoft.com/office/powerpoint/2010/main" val="2845321233"/>
              </p:ext>
            </p:extLst>
          </p:nvPr>
        </p:nvGraphicFramePr>
        <p:xfrm>
          <a:off x="15721160" y="34961528"/>
          <a:ext cx="5789598" cy="528042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090331647"/>
              </p:ext>
            </p:extLst>
          </p:nvPr>
        </p:nvGraphicFramePr>
        <p:xfrm>
          <a:off x="15937217" y="28139238"/>
          <a:ext cx="5939669" cy="5443618"/>
        </p:xfrm>
        <a:graphic>
          <a:graphicData uri="http://schemas.openxmlformats.org/drawingml/2006/table">
            <a:tbl>
              <a:tblPr firstRow="1" firstCol="1" bandRow="1">
                <a:tableStyleId>{5C22544A-7EE6-4342-B048-85BDC9FD1C3A}</a:tableStyleId>
              </a:tblPr>
              <a:tblGrid>
                <a:gridCol w="1783963">
                  <a:extLst>
                    <a:ext uri="{9D8B030D-6E8A-4147-A177-3AD203B41FA5}">
                      <a16:colId xmlns:a16="http://schemas.microsoft.com/office/drawing/2014/main" val="328782548"/>
                    </a:ext>
                  </a:extLst>
                </a:gridCol>
                <a:gridCol w="730187">
                  <a:extLst>
                    <a:ext uri="{9D8B030D-6E8A-4147-A177-3AD203B41FA5}">
                      <a16:colId xmlns:a16="http://schemas.microsoft.com/office/drawing/2014/main" val="135464414"/>
                    </a:ext>
                  </a:extLst>
                </a:gridCol>
                <a:gridCol w="641491">
                  <a:extLst>
                    <a:ext uri="{9D8B030D-6E8A-4147-A177-3AD203B41FA5}">
                      <a16:colId xmlns:a16="http://schemas.microsoft.com/office/drawing/2014/main" val="2850463502"/>
                    </a:ext>
                  </a:extLst>
                </a:gridCol>
                <a:gridCol w="650773">
                  <a:extLst>
                    <a:ext uri="{9D8B030D-6E8A-4147-A177-3AD203B41FA5}">
                      <a16:colId xmlns:a16="http://schemas.microsoft.com/office/drawing/2014/main" val="3626205987"/>
                    </a:ext>
                  </a:extLst>
                </a:gridCol>
                <a:gridCol w="495043">
                  <a:extLst>
                    <a:ext uri="{9D8B030D-6E8A-4147-A177-3AD203B41FA5}">
                      <a16:colId xmlns:a16="http://schemas.microsoft.com/office/drawing/2014/main" val="2183563792"/>
                    </a:ext>
                  </a:extLst>
                </a:gridCol>
                <a:gridCol w="577548">
                  <a:extLst>
                    <a:ext uri="{9D8B030D-6E8A-4147-A177-3AD203B41FA5}">
                      <a16:colId xmlns:a16="http://schemas.microsoft.com/office/drawing/2014/main" val="2788469581"/>
                    </a:ext>
                  </a:extLst>
                </a:gridCol>
                <a:gridCol w="490401">
                  <a:extLst>
                    <a:ext uri="{9D8B030D-6E8A-4147-A177-3AD203B41FA5}">
                      <a16:colId xmlns:a16="http://schemas.microsoft.com/office/drawing/2014/main" val="4226372152"/>
                    </a:ext>
                  </a:extLst>
                </a:gridCol>
                <a:gridCol w="570263">
                  <a:extLst>
                    <a:ext uri="{9D8B030D-6E8A-4147-A177-3AD203B41FA5}">
                      <a16:colId xmlns:a16="http://schemas.microsoft.com/office/drawing/2014/main" val="2697375"/>
                    </a:ext>
                  </a:extLst>
                </a:gridCol>
              </a:tblGrid>
              <a:tr h="66431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gridSpan="2">
                  <a:txBody>
                    <a:bodyPr/>
                    <a:lstStyle/>
                    <a:p>
                      <a:pPr marL="0" marR="0">
                        <a:lnSpc>
                          <a:spcPct val="107000"/>
                        </a:lnSpc>
                        <a:spcBef>
                          <a:spcPts val="0"/>
                        </a:spcBef>
                        <a:spcAft>
                          <a:spcPts val="0"/>
                        </a:spcAft>
                      </a:pPr>
                      <a:r>
                        <a:rPr lang="en-US" sz="1600" dirty="0">
                          <a:effectLst/>
                        </a:rPr>
                        <a:t>Academic Discipline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hMerge="1">
                  <a:txBody>
                    <a:bodyPr/>
                    <a:lstStyle/>
                    <a:p>
                      <a:endParaRPr lang="en-US"/>
                    </a:p>
                  </a:txBody>
                  <a:tcPr/>
                </a:tc>
                <a:tc gridSpan="2">
                  <a:txBody>
                    <a:bodyPr/>
                    <a:lstStyle/>
                    <a:p>
                      <a:pPr marL="0" marR="0">
                        <a:lnSpc>
                          <a:spcPct val="107000"/>
                        </a:lnSpc>
                        <a:spcBef>
                          <a:spcPts val="0"/>
                        </a:spcBef>
                        <a:spcAft>
                          <a:spcPts val="0"/>
                        </a:spcAft>
                      </a:pPr>
                      <a:r>
                        <a:rPr lang="en-US" sz="1600">
                          <a:effectLst/>
                        </a:rPr>
                        <a:t>Entry Level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hMerge="1">
                  <a:txBody>
                    <a:bodyPr/>
                    <a:lstStyle/>
                    <a:p>
                      <a:endParaRPr lang="en-US"/>
                    </a:p>
                  </a:txBody>
                  <a:tcPr/>
                </a:tc>
                <a:tc gridSpan="2">
                  <a:txBody>
                    <a:bodyPr/>
                    <a:lstStyle/>
                    <a:p>
                      <a:pPr marL="0" marR="0">
                        <a:lnSpc>
                          <a:spcPct val="107000"/>
                        </a:lnSpc>
                        <a:spcBef>
                          <a:spcPts val="0"/>
                        </a:spcBef>
                        <a:spcAft>
                          <a:spcPts val="0"/>
                        </a:spcAft>
                      </a:pPr>
                      <a:r>
                        <a:rPr lang="en-US" sz="1600">
                          <a:effectLst/>
                        </a:rPr>
                        <a:t>High School Type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hMerge="1">
                  <a:txBody>
                    <a:bodyPr/>
                    <a:lstStyle/>
                    <a:p>
                      <a:endParaRPr lang="en-US"/>
                    </a:p>
                  </a:txBody>
                  <a:tcPr/>
                </a:tc>
                <a:extLst>
                  <a:ext uri="{0D108BD9-81ED-4DB2-BD59-A6C34878D82A}">
                    <a16:rowId xmlns:a16="http://schemas.microsoft.com/office/drawing/2014/main" val="1625924826"/>
                  </a:ext>
                </a:extLst>
              </a:tr>
              <a:tr h="1352550">
                <a:tc>
                  <a:txBody>
                    <a:bodyPr/>
                    <a:lstStyle/>
                    <a:p>
                      <a:pPr marL="0" marR="0">
                        <a:lnSpc>
                          <a:spcPct val="107000"/>
                        </a:lnSpc>
                        <a:spcBef>
                          <a:spcPts val="0"/>
                        </a:spcBef>
                        <a:spcAft>
                          <a:spcPts val="0"/>
                        </a:spcAft>
                      </a:pPr>
                      <a:r>
                        <a:rPr lang="en-US" sz="1600">
                          <a:effectLst/>
                        </a:rPr>
                        <a:t>Critical Thinking </a:t>
                      </a:r>
                    </a:p>
                    <a:p>
                      <a:pPr marL="0" marR="0">
                        <a:lnSpc>
                          <a:spcPct val="107000"/>
                        </a:lnSpc>
                        <a:spcBef>
                          <a:spcPts val="0"/>
                        </a:spcBef>
                        <a:spcAft>
                          <a:spcPts val="0"/>
                        </a:spcAft>
                      </a:pPr>
                      <a:r>
                        <a:rPr lang="en-US" sz="1600">
                          <a:effectLst/>
                        </a:rPr>
                        <a:t>Attributes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600" dirty="0">
                          <a:effectLst/>
                        </a:rPr>
                        <a:t>Grand Total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tc>
                  <a:txBody>
                    <a:bodyPr/>
                    <a:lstStyle/>
                    <a:p>
                      <a:pPr marL="0" marR="0" algn="ctr">
                        <a:lnSpc>
                          <a:spcPct val="107000"/>
                        </a:lnSpc>
                        <a:spcBef>
                          <a:spcPts val="0"/>
                        </a:spcBef>
                        <a:spcAft>
                          <a:spcPts val="0"/>
                        </a:spcAft>
                      </a:pPr>
                      <a:r>
                        <a:rPr lang="en-US" sz="1600" dirty="0">
                          <a:effectLst/>
                        </a:rPr>
                        <a:t>STEM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tc>
                  <a:txBody>
                    <a:bodyPr/>
                    <a:lstStyle/>
                    <a:p>
                      <a:pPr marL="0" marR="0" algn="ctr">
                        <a:lnSpc>
                          <a:spcPct val="107000"/>
                        </a:lnSpc>
                        <a:spcBef>
                          <a:spcPts val="0"/>
                        </a:spcBef>
                        <a:spcAft>
                          <a:spcPts val="0"/>
                        </a:spcAft>
                      </a:pPr>
                      <a:r>
                        <a:rPr lang="en-US" sz="1600" dirty="0">
                          <a:effectLst/>
                        </a:rPr>
                        <a:t>Humanities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tc>
                  <a:txBody>
                    <a:bodyPr/>
                    <a:lstStyle/>
                    <a:p>
                      <a:pPr marL="0" marR="0" algn="ctr">
                        <a:lnSpc>
                          <a:spcPct val="107000"/>
                        </a:lnSpc>
                        <a:spcBef>
                          <a:spcPts val="0"/>
                        </a:spcBef>
                        <a:spcAft>
                          <a:spcPts val="0"/>
                        </a:spcAft>
                      </a:pPr>
                      <a:r>
                        <a:rPr lang="en-US" sz="1600" dirty="0">
                          <a:effectLst/>
                        </a:rPr>
                        <a:t>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tc>
                  <a:txBody>
                    <a:bodyPr/>
                    <a:lstStyle/>
                    <a:p>
                      <a:pPr marL="0" marR="0" algn="ctr">
                        <a:lnSpc>
                          <a:spcPct val="107000"/>
                        </a:lnSpc>
                        <a:spcBef>
                          <a:spcPts val="0"/>
                        </a:spcBef>
                        <a:spcAft>
                          <a:spcPts val="0"/>
                        </a:spcAft>
                      </a:pPr>
                      <a:r>
                        <a:rPr lang="en-US" sz="1600" dirty="0">
                          <a:effectLst/>
                        </a:rPr>
                        <a:t>APP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tc>
                  <a:txBody>
                    <a:bodyPr/>
                    <a:lstStyle/>
                    <a:p>
                      <a:pPr marL="0" marR="0" algn="ctr">
                        <a:lnSpc>
                          <a:spcPct val="107000"/>
                        </a:lnSpc>
                        <a:spcBef>
                          <a:spcPts val="0"/>
                        </a:spcBef>
                        <a:spcAft>
                          <a:spcPts val="0"/>
                        </a:spcAft>
                      </a:pPr>
                      <a:r>
                        <a:rPr lang="en-US" sz="1600" dirty="0">
                          <a:effectLst/>
                        </a:rPr>
                        <a:t>Private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tc>
                  <a:txBody>
                    <a:bodyPr/>
                    <a:lstStyle/>
                    <a:p>
                      <a:pPr marL="0" marR="0" algn="ctr">
                        <a:lnSpc>
                          <a:spcPct val="107000"/>
                        </a:lnSpc>
                        <a:spcBef>
                          <a:spcPts val="0"/>
                        </a:spcBef>
                        <a:spcAft>
                          <a:spcPts val="0"/>
                        </a:spcAft>
                      </a:pPr>
                      <a:r>
                        <a:rPr lang="en-US" sz="1600" dirty="0">
                          <a:effectLst/>
                        </a:rPr>
                        <a:t>Public</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vert="vert270" anchor="ctr"/>
                </a:tc>
                <a:extLst>
                  <a:ext uri="{0D108BD9-81ED-4DB2-BD59-A6C34878D82A}">
                    <a16:rowId xmlns:a16="http://schemas.microsoft.com/office/drawing/2014/main" val="4166785013"/>
                  </a:ext>
                </a:extLst>
              </a:tr>
              <a:tr h="421322">
                <a:tc>
                  <a:txBody>
                    <a:bodyPr/>
                    <a:lstStyle/>
                    <a:p>
                      <a:pPr marL="0" marR="0">
                        <a:lnSpc>
                          <a:spcPct val="107000"/>
                        </a:lnSpc>
                        <a:spcBef>
                          <a:spcPts val="0"/>
                        </a:spcBef>
                        <a:spcAft>
                          <a:spcPts val="0"/>
                        </a:spcAft>
                      </a:pPr>
                      <a:r>
                        <a:rPr lang="en-US" sz="1600">
                          <a:effectLst/>
                        </a:rPr>
                        <a:t>Overall score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2.1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1392360506"/>
                  </a:ext>
                </a:extLst>
              </a:tr>
              <a:tr h="791992">
                <a:tc>
                  <a:txBody>
                    <a:bodyPr/>
                    <a:lstStyle/>
                    <a:p>
                      <a:pPr marL="457200" marR="0">
                        <a:lnSpc>
                          <a:spcPct val="107000"/>
                        </a:lnSpc>
                        <a:spcBef>
                          <a:spcPts val="0"/>
                        </a:spcBef>
                        <a:spcAft>
                          <a:spcPts val="0"/>
                        </a:spcAft>
                      </a:pPr>
                      <a:r>
                        <a:rPr lang="en-US" sz="1600">
                          <a:effectLst/>
                        </a:rPr>
                        <a:t>Self-regulation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3219110036"/>
                  </a:ext>
                </a:extLst>
              </a:tr>
              <a:tr h="421322">
                <a:tc>
                  <a:txBody>
                    <a:bodyPr/>
                    <a:lstStyle/>
                    <a:p>
                      <a:pPr marL="457200" marR="0">
                        <a:lnSpc>
                          <a:spcPct val="107000"/>
                        </a:lnSpc>
                        <a:spcBef>
                          <a:spcPts val="0"/>
                        </a:spcBef>
                        <a:spcAft>
                          <a:spcPts val="0"/>
                        </a:spcAft>
                      </a:pPr>
                      <a:r>
                        <a:rPr lang="en-US" sz="1600">
                          <a:effectLst/>
                        </a:rPr>
                        <a:t>Explanation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3704830632"/>
                  </a:ext>
                </a:extLst>
              </a:tr>
              <a:tr h="421322">
                <a:tc>
                  <a:txBody>
                    <a:bodyPr/>
                    <a:lstStyle/>
                    <a:p>
                      <a:pPr marL="457200" marR="0">
                        <a:lnSpc>
                          <a:spcPct val="107000"/>
                        </a:lnSpc>
                        <a:spcBef>
                          <a:spcPts val="0"/>
                        </a:spcBef>
                        <a:spcAft>
                          <a:spcPts val="0"/>
                        </a:spcAft>
                      </a:pPr>
                      <a:r>
                        <a:rPr lang="en-US" sz="1600">
                          <a:effectLst/>
                        </a:rPr>
                        <a:t>Interpretation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1452557517"/>
                  </a:ext>
                </a:extLst>
              </a:tr>
              <a:tr h="421322">
                <a:tc>
                  <a:txBody>
                    <a:bodyPr/>
                    <a:lstStyle/>
                    <a:p>
                      <a:pPr marL="457200" marR="0">
                        <a:lnSpc>
                          <a:spcPct val="107000"/>
                        </a:lnSpc>
                        <a:spcBef>
                          <a:spcPts val="0"/>
                        </a:spcBef>
                        <a:spcAft>
                          <a:spcPts val="0"/>
                        </a:spcAft>
                      </a:pPr>
                      <a:r>
                        <a:rPr lang="en-US" sz="1600">
                          <a:effectLst/>
                        </a:rPr>
                        <a:t>Analysis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546473280"/>
                  </a:ext>
                </a:extLst>
              </a:tr>
              <a:tr h="421322">
                <a:tc>
                  <a:txBody>
                    <a:bodyPr/>
                    <a:lstStyle/>
                    <a:p>
                      <a:pPr marL="457200" marR="0">
                        <a:lnSpc>
                          <a:spcPct val="107000"/>
                        </a:lnSpc>
                        <a:spcBef>
                          <a:spcPts val="0"/>
                        </a:spcBef>
                        <a:spcAft>
                          <a:spcPts val="0"/>
                        </a:spcAft>
                      </a:pPr>
                      <a:r>
                        <a:rPr lang="en-US" sz="1600">
                          <a:effectLst/>
                        </a:rPr>
                        <a:t>Evaluation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dirty="0">
                          <a:effectLst/>
                        </a:rPr>
                        <a:t>3.6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2536992873"/>
                  </a:ext>
                </a:extLst>
              </a:tr>
              <a:tr h="421322">
                <a:tc>
                  <a:txBody>
                    <a:bodyPr/>
                    <a:lstStyle/>
                    <a:p>
                      <a:pPr marL="457200" marR="0">
                        <a:lnSpc>
                          <a:spcPct val="107000"/>
                        </a:lnSpc>
                        <a:spcBef>
                          <a:spcPts val="0"/>
                        </a:spcBef>
                        <a:spcAft>
                          <a:spcPts val="0"/>
                        </a:spcAft>
                      </a:pPr>
                      <a:r>
                        <a:rPr lang="en-US" sz="1600">
                          <a:effectLst/>
                        </a:rPr>
                        <a:t>Inference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dirty="0">
                          <a:effectLst/>
                        </a:rPr>
                        <a:t>3.4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a:effectLst/>
                        </a:rPr>
                        <a:t>4.3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dirty="0">
                          <a:effectLst/>
                        </a:rPr>
                        <a:t>1.8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dirty="0">
                          <a:effectLst/>
                        </a:rPr>
                        <a:t>3.5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600" dirty="0">
                          <a:effectLst/>
                        </a:rPr>
                        <a:t>3.5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3284177100"/>
                  </a:ext>
                </a:extLst>
              </a:tr>
            </a:tbl>
          </a:graphicData>
        </a:graphic>
      </p:graphicFrame>
      <p:graphicFrame>
        <p:nvGraphicFramePr>
          <p:cNvPr id="41" name="Diagram 40"/>
          <p:cNvGraphicFramePr/>
          <p:nvPr>
            <p:extLst>
              <p:ext uri="{D42A27DB-BD31-4B8C-83A1-F6EECF244321}">
                <p14:modId xmlns:p14="http://schemas.microsoft.com/office/powerpoint/2010/main" val="3217755955"/>
              </p:ext>
            </p:extLst>
          </p:nvPr>
        </p:nvGraphicFramePr>
        <p:xfrm>
          <a:off x="7224452" y="8994743"/>
          <a:ext cx="8769145" cy="57107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63729723"/>
              </p:ext>
            </p:extLst>
          </p:nvPr>
        </p:nvGraphicFramePr>
        <p:xfrm>
          <a:off x="8486117" y="18137403"/>
          <a:ext cx="6011003" cy="5808966"/>
        </p:xfrm>
        <a:graphic>
          <a:graphicData uri="http://schemas.openxmlformats.org/drawingml/2006/table">
            <a:tbl>
              <a:tblPr firstRow="1" firstCol="1" bandRow="1">
                <a:tableStyleId>{5C22544A-7EE6-4342-B048-85BDC9FD1C3A}</a:tableStyleId>
              </a:tblPr>
              <a:tblGrid>
                <a:gridCol w="2000094">
                  <a:extLst>
                    <a:ext uri="{9D8B030D-6E8A-4147-A177-3AD203B41FA5}">
                      <a16:colId xmlns:a16="http://schemas.microsoft.com/office/drawing/2014/main" val="923622414"/>
                    </a:ext>
                  </a:extLst>
                </a:gridCol>
                <a:gridCol w="2247342">
                  <a:extLst>
                    <a:ext uri="{9D8B030D-6E8A-4147-A177-3AD203B41FA5}">
                      <a16:colId xmlns:a16="http://schemas.microsoft.com/office/drawing/2014/main" val="3383253347"/>
                    </a:ext>
                  </a:extLst>
                </a:gridCol>
                <a:gridCol w="1763567">
                  <a:extLst>
                    <a:ext uri="{9D8B030D-6E8A-4147-A177-3AD203B41FA5}">
                      <a16:colId xmlns:a16="http://schemas.microsoft.com/office/drawing/2014/main" val="2865147712"/>
                    </a:ext>
                  </a:extLst>
                </a:gridCol>
              </a:tblGrid>
              <a:tr h="632885">
                <a:tc gridSpan="2">
                  <a:txBody>
                    <a:bodyPr/>
                    <a:lstStyle/>
                    <a:p>
                      <a:pPr marL="0" marR="0">
                        <a:lnSpc>
                          <a:spcPct val="107000"/>
                        </a:lnSpc>
                        <a:spcBef>
                          <a:spcPts val="0"/>
                        </a:spcBef>
                        <a:spcAft>
                          <a:spcPts val="0"/>
                        </a:spcAft>
                      </a:pPr>
                      <a:r>
                        <a:rPr lang="en-US" sz="1800" dirty="0">
                          <a:effectLst/>
                        </a:rPr>
                        <a:t>Participants’ profile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hMerge="1">
                  <a:txBody>
                    <a:bodyPr/>
                    <a:lstStyle/>
                    <a:p>
                      <a:endParaRPr lang="en-US"/>
                    </a:p>
                  </a:txBody>
                  <a:tcPr/>
                </a:tc>
                <a:tc>
                  <a:txBody>
                    <a:bodyPr/>
                    <a:lstStyle/>
                    <a:p>
                      <a:pPr marL="0" marR="0">
                        <a:lnSpc>
                          <a:spcPct val="107000"/>
                        </a:lnSpc>
                        <a:spcBef>
                          <a:spcPts val="0"/>
                        </a:spcBef>
                        <a:spcAft>
                          <a:spcPts val="0"/>
                        </a:spcAft>
                      </a:pPr>
                      <a:r>
                        <a:rPr lang="en-US" sz="1800">
                          <a:effectLst/>
                        </a:rPr>
                        <a:t>N=18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2702241093"/>
                  </a:ext>
                </a:extLst>
              </a:tr>
              <a:tr h="792157">
                <a:tc>
                  <a:txBody>
                    <a:bodyPr/>
                    <a:lstStyle/>
                    <a:p>
                      <a:pPr marL="0" marR="0">
                        <a:lnSpc>
                          <a:spcPct val="107000"/>
                        </a:lnSpc>
                        <a:spcBef>
                          <a:spcPts val="0"/>
                        </a:spcBef>
                        <a:spcAft>
                          <a:spcPts val="0"/>
                        </a:spcAft>
                      </a:pPr>
                      <a:r>
                        <a:rPr lang="en-US" sz="1800">
                          <a:effectLst/>
                        </a:rPr>
                        <a:t>Gender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800" dirty="0">
                          <a:effectLst/>
                        </a:rPr>
                        <a:t>Female</a:t>
                      </a:r>
                    </a:p>
                    <a:p>
                      <a:pPr marL="0" marR="0">
                        <a:lnSpc>
                          <a:spcPct val="107000"/>
                        </a:lnSpc>
                        <a:spcBef>
                          <a:spcPts val="0"/>
                        </a:spcBef>
                        <a:spcAft>
                          <a:spcPts val="0"/>
                        </a:spcAft>
                      </a:pPr>
                      <a:r>
                        <a:rPr lang="en-US" sz="1800" dirty="0">
                          <a:effectLst/>
                        </a:rPr>
                        <a:t>Male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56%</a:t>
                      </a:r>
                    </a:p>
                    <a:p>
                      <a:pPr marL="0" marR="0" algn="ctr">
                        <a:lnSpc>
                          <a:spcPct val="107000"/>
                        </a:lnSpc>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2936839037"/>
                  </a:ext>
                </a:extLst>
              </a:tr>
              <a:tr h="792157">
                <a:tc>
                  <a:txBody>
                    <a:bodyPr/>
                    <a:lstStyle/>
                    <a:p>
                      <a:pPr marL="0" marR="0">
                        <a:lnSpc>
                          <a:spcPct val="107000"/>
                        </a:lnSpc>
                        <a:spcBef>
                          <a:spcPts val="0"/>
                        </a:spcBef>
                        <a:spcAft>
                          <a:spcPts val="0"/>
                        </a:spcAft>
                      </a:pPr>
                      <a:r>
                        <a:rPr lang="en-US" sz="1800">
                          <a:effectLst/>
                        </a:rPr>
                        <a:t>Majors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800">
                          <a:effectLst/>
                        </a:rPr>
                        <a:t>Humanities</a:t>
                      </a:r>
                    </a:p>
                    <a:p>
                      <a:pPr marL="0" marR="0">
                        <a:lnSpc>
                          <a:spcPct val="107000"/>
                        </a:lnSpc>
                        <a:spcBef>
                          <a:spcPts val="0"/>
                        </a:spcBef>
                        <a:spcAft>
                          <a:spcPts val="0"/>
                        </a:spcAft>
                      </a:pPr>
                      <a:r>
                        <a:rPr lang="en-US" sz="1800">
                          <a:effectLst/>
                        </a:rPr>
                        <a:t>STEM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67%</a:t>
                      </a:r>
                    </a:p>
                    <a:p>
                      <a:pPr marL="0" marR="0" algn="ctr">
                        <a:lnSpc>
                          <a:spcPct val="107000"/>
                        </a:lnSpc>
                        <a:spcBef>
                          <a:spcPts val="0"/>
                        </a:spcBef>
                        <a:spcAft>
                          <a:spcPts val="0"/>
                        </a:spcAft>
                      </a:pPr>
                      <a:r>
                        <a:rPr lang="en-US" sz="1800" dirty="0">
                          <a:effectLst/>
                        </a:rPr>
                        <a:t>33%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848771380"/>
                  </a:ext>
                </a:extLst>
              </a:tr>
              <a:tr h="1602355">
                <a:tc>
                  <a:txBody>
                    <a:bodyPr/>
                    <a:lstStyle/>
                    <a:p>
                      <a:pPr marL="0" marR="0">
                        <a:lnSpc>
                          <a:spcPct val="107000"/>
                        </a:lnSpc>
                        <a:spcBef>
                          <a:spcPts val="0"/>
                        </a:spcBef>
                        <a:spcAft>
                          <a:spcPts val="0"/>
                        </a:spcAft>
                      </a:pPr>
                      <a:r>
                        <a:rPr lang="en-US" sz="1800">
                          <a:effectLst/>
                        </a:rPr>
                        <a:t>Education Level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800">
                          <a:effectLst/>
                        </a:rPr>
                        <a:t>Freshmen</a:t>
                      </a:r>
                    </a:p>
                    <a:p>
                      <a:pPr marL="0" marR="0">
                        <a:lnSpc>
                          <a:spcPct val="107000"/>
                        </a:lnSpc>
                        <a:spcBef>
                          <a:spcPts val="0"/>
                        </a:spcBef>
                        <a:spcAft>
                          <a:spcPts val="0"/>
                        </a:spcAft>
                      </a:pPr>
                      <a:r>
                        <a:rPr lang="en-US" sz="1800">
                          <a:effectLst/>
                        </a:rPr>
                        <a:t>Semaphores</a:t>
                      </a:r>
                    </a:p>
                    <a:p>
                      <a:pPr marL="0" marR="0">
                        <a:lnSpc>
                          <a:spcPct val="107000"/>
                        </a:lnSpc>
                        <a:spcBef>
                          <a:spcPts val="0"/>
                        </a:spcBef>
                        <a:spcAft>
                          <a:spcPts val="0"/>
                        </a:spcAft>
                      </a:pPr>
                      <a:r>
                        <a:rPr lang="en-US" sz="1800">
                          <a:effectLst/>
                        </a:rPr>
                        <a:t>Juniors</a:t>
                      </a:r>
                    </a:p>
                    <a:p>
                      <a:pPr marL="0" marR="0">
                        <a:lnSpc>
                          <a:spcPct val="107000"/>
                        </a:lnSpc>
                        <a:spcBef>
                          <a:spcPts val="0"/>
                        </a:spcBef>
                        <a:spcAft>
                          <a:spcPts val="0"/>
                        </a:spcAft>
                      </a:pPr>
                      <a:r>
                        <a:rPr lang="en-US" sz="1800">
                          <a:effectLst/>
                        </a:rPr>
                        <a:t>Seniors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28%</a:t>
                      </a:r>
                    </a:p>
                    <a:p>
                      <a:pPr marL="0" marR="0" algn="ctr">
                        <a:lnSpc>
                          <a:spcPct val="107000"/>
                        </a:lnSpc>
                        <a:spcBef>
                          <a:spcPts val="0"/>
                        </a:spcBef>
                        <a:spcAft>
                          <a:spcPts val="0"/>
                        </a:spcAft>
                      </a:pPr>
                      <a:r>
                        <a:rPr lang="en-US" sz="1800" dirty="0">
                          <a:effectLst/>
                        </a:rPr>
                        <a:t>11%</a:t>
                      </a:r>
                    </a:p>
                    <a:p>
                      <a:pPr marL="0" marR="0" algn="ctr">
                        <a:lnSpc>
                          <a:spcPct val="107000"/>
                        </a:lnSpc>
                        <a:spcBef>
                          <a:spcPts val="0"/>
                        </a:spcBef>
                        <a:spcAft>
                          <a:spcPts val="0"/>
                        </a:spcAft>
                      </a:pPr>
                      <a:r>
                        <a:rPr lang="en-US" sz="1800" dirty="0">
                          <a:effectLst/>
                        </a:rPr>
                        <a:t>33%</a:t>
                      </a:r>
                    </a:p>
                    <a:p>
                      <a:pPr marL="0" marR="0" algn="ctr">
                        <a:lnSpc>
                          <a:spcPct val="107000"/>
                        </a:lnSpc>
                        <a:spcBef>
                          <a:spcPts val="0"/>
                        </a:spcBef>
                        <a:spcAft>
                          <a:spcPts val="0"/>
                        </a:spcAft>
                      </a:pPr>
                      <a:r>
                        <a:rPr lang="en-US" sz="1800" dirty="0">
                          <a:effectLst/>
                        </a:rPr>
                        <a:t>28%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3469204354"/>
                  </a:ext>
                </a:extLst>
              </a:tr>
              <a:tr h="1197255">
                <a:tc>
                  <a:txBody>
                    <a:bodyPr/>
                    <a:lstStyle/>
                    <a:p>
                      <a:pPr marL="0" marR="0">
                        <a:lnSpc>
                          <a:spcPct val="107000"/>
                        </a:lnSpc>
                        <a:spcBef>
                          <a:spcPts val="0"/>
                        </a:spcBef>
                        <a:spcAft>
                          <a:spcPts val="0"/>
                        </a:spcAft>
                      </a:pPr>
                      <a:r>
                        <a:rPr lang="en-US" sz="1800">
                          <a:effectLst/>
                        </a:rPr>
                        <a:t>Entry Level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800" dirty="0">
                          <a:effectLst/>
                        </a:rPr>
                        <a:t>Academic Preparatory Program (APP)</a:t>
                      </a:r>
                    </a:p>
                    <a:p>
                      <a:pPr marL="0" marR="0">
                        <a:lnSpc>
                          <a:spcPct val="107000"/>
                        </a:lnSpc>
                        <a:spcBef>
                          <a:spcPts val="0"/>
                        </a:spcBef>
                        <a:spcAft>
                          <a:spcPts val="0"/>
                        </a:spcAft>
                      </a:pPr>
                      <a:r>
                        <a:rPr lang="en-US" sz="1800" dirty="0">
                          <a:effectLst/>
                        </a:rPr>
                        <a:t>Undergraduate (UG)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33%</a:t>
                      </a:r>
                    </a:p>
                    <a:p>
                      <a:pPr marL="0" marR="0" algn="ctr">
                        <a:lnSpc>
                          <a:spcPct val="107000"/>
                        </a:lnSpc>
                        <a:spcBef>
                          <a:spcPts val="0"/>
                        </a:spcBef>
                        <a:spcAft>
                          <a:spcPts val="0"/>
                        </a:spcAft>
                      </a:pPr>
                      <a:r>
                        <a:rPr lang="en-US" sz="1800" dirty="0">
                          <a:effectLst/>
                        </a:rPr>
                        <a:t>67%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3994818658"/>
                  </a:ext>
                </a:extLst>
              </a:tr>
              <a:tr h="792157">
                <a:tc>
                  <a:txBody>
                    <a:bodyPr/>
                    <a:lstStyle/>
                    <a:p>
                      <a:pPr marL="0" marR="0">
                        <a:lnSpc>
                          <a:spcPct val="107000"/>
                        </a:lnSpc>
                        <a:spcBef>
                          <a:spcPts val="0"/>
                        </a:spcBef>
                        <a:spcAft>
                          <a:spcPts val="0"/>
                        </a:spcAft>
                      </a:pPr>
                      <a:r>
                        <a:rPr lang="en-US" sz="1800">
                          <a:effectLst/>
                        </a:rPr>
                        <a:t>High School Type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nSpc>
                          <a:spcPct val="107000"/>
                        </a:lnSpc>
                        <a:spcBef>
                          <a:spcPts val="0"/>
                        </a:spcBef>
                        <a:spcAft>
                          <a:spcPts val="0"/>
                        </a:spcAft>
                      </a:pPr>
                      <a:r>
                        <a:rPr lang="en-US" sz="1800" dirty="0">
                          <a:effectLst/>
                        </a:rPr>
                        <a:t>Private </a:t>
                      </a:r>
                    </a:p>
                    <a:p>
                      <a:pPr marL="0" marR="0">
                        <a:lnSpc>
                          <a:spcPct val="107000"/>
                        </a:lnSpc>
                        <a:spcBef>
                          <a:spcPts val="0"/>
                        </a:spcBef>
                        <a:spcAft>
                          <a:spcPts val="0"/>
                        </a:spcAft>
                      </a:pPr>
                      <a:r>
                        <a:rPr lang="en-US" sz="1800" dirty="0">
                          <a:effectLst/>
                        </a:rPr>
                        <a:t>Public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tc>
                  <a:txBody>
                    <a:bodyPr/>
                    <a:lstStyle/>
                    <a:p>
                      <a:pPr marL="0" marR="0" algn="ctr">
                        <a:lnSpc>
                          <a:spcPct val="107000"/>
                        </a:lnSpc>
                        <a:spcBef>
                          <a:spcPts val="0"/>
                        </a:spcBef>
                        <a:spcAft>
                          <a:spcPts val="0"/>
                        </a:spcAft>
                      </a:pPr>
                      <a:r>
                        <a:rPr lang="en-US" sz="1800" dirty="0">
                          <a:effectLst/>
                        </a:rPr>
                        <a:t>56%</a:t>
                      </a:r>
                    </a:p>
                    <a:p>
                      <a:pPr marL="0" marR="0" algn="ctr">
                        <a:lnSpc>
                          <a:spcPct val="107000"/>
                        </a:lnSpc>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7293" marR="47293" marT="0" marB="0" anchor="ctr"/>
                </a:tc>
                <a:extLst>
                  <a:ext uri="{0D108BD9-81ED-4DB2-BD59-A6C34878D82A}">
                    <a16:rowId xmlns:a16="http://schemas.microsoft.com/office/drawing/2014/main" val="4088449171"/>
                  </a:ext>
                </a:extLst>
              </a:tr>
            </a:tbl>
          </a:graphicData>
        </a:graphic>
      </p:graphicFrame>
      <p:sp>
        <p:nvSpPr>
          <p:cNvPr id="35" name="Text Placeholder 4">
            <a:extLst>
              <a:ext uri="{FF2B5EF4-FFF2-40B4-BE49-F238E27FC236}">
                <a16:creationId xmlns:a16="http://schemas.microsoft.com/office/drawing/2014/main" id="{37463DA4-FC08-CE4D-9DCC-0E2B3981D8B6}"/>
              </a:ext>
            </a:extLst>
          </p:cNvPr>
          <p:cNvSpPr txBox="1">
            <a:spLocks/>
          </p:cNvSpPr>
          <p:nvPr/>
        </p:nvSpPr>
        <p:spPr>
          <a:xfrm>
            <a:off x="8216635" y="24287682"/>
            <a:ext cx="6929681" cy="3334557"/>
          </a:xfrm>
          <a:prstGeom prst="rect">
            <a:avLst/>
          </a:prstGeom>
        </p:spPr>
        <p:txBody>
          <a:bodyPr wrap="square" lIns="157634" tIns="157634" rIns="157634" bIns="157634">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lvl="0"/>
            <a:r>
              <a:rPr lang="en-US" sz="2800" dirty="0"/>
              <a:t>(2) Participants responded to discipline-independent questions that assessed various critical thinking attributes, including self-regulation, explanation, interpretation, analysis, evaluation, and inference. A scoring rubric was utilized to measure the development of CT skills.</a:t>
            </a:r>
          </a:p>
        </p:txBody>
      </p:sp>
      <p:sp>
        <p:nvSpPr>
          <p:cNvPr id="36" name="Text Placeholder 4">
            <a:extLst>
              <a:ext uri="{FF2B5EF4-FFF2-40B4-BE49-F238E27FC236}">
                <a16:creationId xmlns:a16="http://schemas.microsoft.com/office/drawing/2014/main" id="{37463DA4-FC08-CE4D-9DCC-0E2B3981D8B6}"/>
              </a:ext>
            </a:extLst>
          </p:cNvPr>
          <p:cNvSpPr txBox="1">
            <a:spLocks/>
          </p:cNvSpPr>
          <p:nvPr/>
        </p:nvSpPr>
        <p:spPr>
          <a:xfrm>
            <a:off x="8232386" y="30874970"/>
            <a:ext cx="6929681" cy="2903670"/>
          </a:xfrm>
          <a:prstGeom prst="rect">
            <a:avLst/>
          </a:prstGeom>
        </p:spPr>
        <p:txBody>
          <a:bodyPr wrap="square" lIns="157634" tIns="157634" rIns="157634" bIns="157634">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lvl="0"/>
            <a:r>
              <a:rPr lang="en-US" sz="2800" dirty="0"/>
              <a:t>(3) </a:t>
            </a:r>
            <a:r>
              <a:rPr lang="en-US" sz="2800" dirty="0" smtClean="0"/>
              <a:t>Data from the Fall 2019 Course Evaluation Survey was used to measure The </a:t>
            </a:r>
            <a:r>
              <a:rPr lang="en-US" sz="2800" dirty="0"/>
              <a:t>achievement of course learning </a:t>
            </a:r>
            <a:r>
              <a:rPr lang="en-US" sz="2800" dirty="0" smtClean="0"/>
              <a:t>outcomes the are specifically related </a:t>
            </a:r>
            <a:r>
              <a:rPr lang="en-US" sz="2800" dirty="0"/>
              <a:t>to critical thinking skills (evaluating arguments and locating, evaluating, and using information</a:t>
            </a:r>
            <a:r>
              <a:rPr lang="en-US" sz="2800" dirty="0" smtClean="0"/>
              <a:t>).</a:t>
            </a:r>
            <a:endParaRPr lang="en-US" sz="2800" dirty="0"/>
          </a:p>
        </p:txBody>
      </p:sp>
      <p:sp>
        <p:nvSpPr>
          <p:cNvPr id="23" name="Rectangle 22"/>
          <p:cNvSpPr/>
          <p:nvPr/>
        </p:nvSpPr>
        <p:spPr>
          <a:xfrm>
            <a:off x="8381214" y="29860443"/>
            <a:ext cx="6611020" cy="619272"/>
          </a:xfrm>
          <a:prstGeom prst="rect">
            <a:avLst/>
          </a:prstGeom>
        </p:spPr>
        <p:txBody>
          <a:bodyPr wrap="square">
            <a:spAutoFit/>
          </a:bodyPr>
          <a:lstStyle/>
          <a:p>
            <a:pPr>
              <a:lnSpc>
                <a:spcPct val="107000"/>
              </a:lnSpc>
              <a:spcAft>
                <a:spcPts val="552"/>
              </a:spcAft>
            </a:pPr>
            <a:r>
              <a:rPr lang="en-US" sz="1600" dirty="0">
                <a:latin typeface="Calibri" panose="020F0502020204030204" pitchFamily="34" charset="0"/>
                <a:cs typeface="Calibri" panose="020F0502020204030204" pitchFamily="34" charset="0"/>
              </a:rPr>
              <a:t>Source: Center for Teaching, Learning, &amp; Technology at Washington State University (2006)</a:t>
            </a:r>
          </a:p>
        </p:txBody>
      </p:sp>
      <p:sp>
        <p:nvSpPr>
          <p:cNvPr id="38" name="Text Placeholder 4">
            <a:extLst>
              <a:ext uri="{FF2B5EF4-FFF2-40B4-BE49-F238E27FC236}">
                <a16:creationId xmlns:a16="http://schemas.microsoft.com/office/drawing/2014/main" id="{37463DA4-FC08-CE4D-9DCC-0E2B3981D8B6}"/>
              </a:ext>
            </a:extLst>
          </p:cNvPr>
          <p:cNvSpPr txBox="1">
            <a:spLocks/>
          </p:cNvSpPr>
          <p:nvPr/>
        </p:nvSpPr>
        <p:spPr>
          <a:xfrm>
            <a:off x="8549955" y="14726646"/>
            <a:ext cx="6929681" cy="3334557"/>
          </a:xfrm>
          <a:prstGeom prst="rect">
            <a:avLst/>
          </a:prstGeom>
        </p:spPr>
        <p:txBody>
          <a:bodyPr wrap="square" lIns="157634" tIns="157634" rIns="157634" bIns="157634">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800" dirty="0"/>
              <a:t>(1) Semi-structured interviews were conducted with 18 students to gather their reflections on their learning experiences, perceptions of how instructors emphasize critical thinking (CT) skills, and feedback on faculty teaching and assessment practices. Below is the profile of the sample:</a:t>
            </a:r>
          </a:p>
        </p:txBody>
      </p:sp>
      <p:sp>
        <p:nvSpPr>
          <p:cNvPr id="42" name="Text Placeholder 9">
            <a:extLst>
              <a:ext uri="{FF2B5EF4-FFF2-40B4-BE49-F238E27FC236}">
                <a16:creationId xmlns:a16="http://schemas.microsoft.com/office/drawing/2014/main" id="{D765487B-6201-6645-A16D-3E0C337F590E}"/>
              </a:ext>
            </a:extLst>
          </p:cNvPr>
          <p:cNvSpPr txBox="1">
            <a:spLocks/>
          </p:cNvSpPr>
          <p:nvPr/>
        </p:nvSpPr>
        <p:spPr>
          <a:xfrm>
            <a:off x="1116682" y="34530962"/>
            <a:ext cx="14419036" cy="6264590"/>
          </a:xfrm>
          <a:prstGeom prst="rect">
            <a:avLst/>
          </a:prstGeom>
        </p:spPr>
        <p:txBody>
          <a:bodyPr wrap="square" lIns="157634" tIns="157634" rIns="157634" bIns="157634">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lvl="0"/>
            <a:r>
              <a:rPr lang="en-US" sz="2800" dirty="0"/>
              <a:t>The sample size in this study is too small, and might not represent AUIS students' critical thinking skills across different majors and years of study.</a:t>
            </a:r>
          </a:p>
          <a:p>
            <a:pPr lvl="0"/>
            <a:r>
              <a:rPr lang="en-US" sz="2800" dirty="0"/>
              <a:t>Most of the students were selected using convenience sampling, which may introduce sampling bias. To ensure a representative sample and reliable results, additional interviews will be conducted.</a:t>
            </a:r>
          </a:p>
          <a:p>
            <a:pPr lvl="0"/>
            <a:r>
              <a:rPr lang="en-US" sz="2800" dirty="0"/>
              <a:t>The data collected on the difference between the achievements of students who attended private and public schools does not necessarily reflect how these two education systems affect students' acquisition of critical thinking skills in Kurdistan.</a:t>
            </a:r>
          </a:p>
          <a:p>
            <a:pPr lvl="0"/>
            <a:r>
              <a:rPr lang="en-US" sz="2800" dirty="0"/>
              <a:t>This study is in progress, faculty perspective will be integrated into the analysis to validate the results and provide a comprehensive understanding of the development of critical thinking at AUIS.</a:t>
            </a:r>
          </a:p>
          <a:p>
            <a:pPr lvl="0"/>
            <a:r>
              <a:rPr lang="en-US" sz="2800" dirty="0"/>
              <a:t>Due to funding issues, we were unable to purchase any validated critical thinking assessment tools, which limited our inquiry scope and assessment methods</a:t>
            </a:r>
            <a:r>
              <a:rPr lang="en-US" sz="2800" dirty="0" smtClean="0"/>
              <a:t>.</a:t>
            </a:r>
            <a:endParaRPr lang="en-US" sz="2800" dirty="0"/>
          </a:p>
        </p:txBody>
      </p:sp>
      <p:sp>
        <p:nvSpPr>
          <p:cNvPr id="43" name="Text Placeholder 6">
            <a:extLst>
              <a:ext uri="{FF2B5EF4-FFF2-40B4-BE49-F238E27FC236}">
                <a16:creationId xmlns:a16="http://schemas.microsoft.com/office/drawing/2014/main" id="{675A44F2-261A-4B4F-ADD6-1D08D12764A1}"/>
              </a:ext>
            </a:extLst>
          </p:cNvPr>
          <p:cNvSpPr txBox="1">
            <a:spLocks/>
          </p:cNvSpPr>
          <p:nvPr/>
        </p:nvSpPr>
        <p:spPr>
          <a:xfrm>
            <a:off x="15572290" y="21212999"/>
            <a:ext cx="5639074" cy="892530"/>
          </a:xfrm>
          <a:prstGeom prst="rect">
            <a:avLst/>
          </a:prstGeom>
        </p:spPr>
        <p:txBody>
          <a:bodyPr wrap="square" lIns="228589" tIns="228589" rIns="228589" bIns="228589">
            <a:spAutoFit/>
          </a:bodyPr>
          <a:lstStyle>
            <a:lvl1pPr marL="0" indent="0" algn="l" defTabSz="3026552" rtl="0" eaLnBrk="1" latinLnBrk="0" hangingPunct="1">
              <a:spcBef>
                <a:spcPct val="20000"/>
              </a:spcBef>
              <a:buFont typeface="Arial" pitchFamily="34" charset="0"/>
              <a:buNone/>
              <a:defRPr sz="1724" kern="1200">
                <a:solidFill>
                  <a:schemeClr val="tx1"/>
                </a:solidFill>
                <a:latin typeface="Calibri" panose="020F0502020204030204" pitchFamily="34" charset="0"/>
                <a:ea typeface="+mn-ea"/>
                <a:cs typeface="Calibri" panose="020F0502020204030204" pitchFamily="34" charset="0"/>
              </a:defRPr>
            </a:lvl1pPr>
            <a:lvl2pPr marL="1024614" indent="-394082"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2pPr>
            <a:lvl3pPr marL="1418696" indent="-394082"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3pPr>
            <a:lvl4pPr marL="1852188" indent="-433492"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4pPr>
            <a:lvl5pPr marL="2167453" indent="-315266"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5pPr>
            <a:lvl6pPr marL="8323019"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294"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49572"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2847"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9pPr>
          </a:lstStyle>
          <a:p>
            <a:r>
              <a:rPr lang="en-US" sz="2800" b="1" dirty="0" smtClean="0"/>
              <a:t>Average CT score by attributes</a:t>
            </a:r>
            <a:endParaRPr lang="en-US" sz="2800" b="1" dirty="0"/>
          </a:p>
        </p:txBody>
      </p:sp>
      <p:sp>
        <p:nvSpPr>
          <p:cNvPr id="44" name="Text Placeholder 6">
            <a:extLst>
              <a:ext uri="{FF2B5EF4-FFF2-40B4-BE49-F238E27FC236}">
                <a16:creationId xmlns:a16="http://schemas.microsoft.com/office/drawing/2014/main" id="{675A44F2-261A-4B4F-ADD6-1D08D12764A1}"/>
              </a:ext>
            </a:extLst>
          </p:cNvPr>
          <p:cNvSpPr txBox="1">
            <a:spLocks/>
          </p:cNvSpPr>
          <p:nvPr/>
        </p:nvSpPr>
        <p:spPr>
          <a:xfrm>
            <a:off x="15728780" y="26681252"/>
            <a:ext cx="5639074" cy="1323417"/>
          </a:xfrm>
          <a:prstGeom prst="rect">
            <a:avLst/>
          </a:prstGeom>
        </p:spPr>
        <p:txBody>
          <a:bodyPr wrap="square" lIns="228589" tIns="228589" rIns="228589" bIns="228589">
            <a:spAutoFit/>
          </a:bodyPr>
          <a:lstStyle>
            <a:lvl1pPr marL="0" indent="0" algn="l" defTabSz="3026552" rtl="0" eaLnBrk="1" latinLnBrk="0" hangingPunct="1">
              <a:spcBef>
                <a:spcPct val="20000"/>
              </a:spcBef>
              <a:buFont typeface="Arial" pitchFamily="34" charset="0"/>
              <a:buNone/>
              <a:defRPr sz="1724" kern="1200">
                <a:solidFill>
                  <a:schemeClr val="tx1"/>
                </a:solidFill>
                <a:latin typeface="Calibri" panose="020F0502020204030204" pitchFamily="34" charset="0"/>
                <a:ea typeface="+mn-ea"/>
                <a:cs typeface="Calibri" panose="020F0502020204030204" pitchFamily="34" charset="0"/>
              </a:defRPr>
            </a:lvl1pPr>
            <a:lvl2pPr marL="1024614" indent="-394082"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2pPr>
            <a:lvl3pPr marL="1418696" indent="-394082"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3pPr>
            <a:lvl4pPr marL="1852188" indent="-433492"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4pPr>
            <a:lvl5pPr marL="2167453" indent="-315266" algn="l" defTabSz="3026552" rtl="0" eaLnBrk="1" latinLnBrk="0" hangingPunct="1">
              <a:spcBef>
                <a:spcPct val="20000"/>
              </a:spcBef>
              <a:buFont typeface="Arial" pitchFamily="34" charset="0"/>
              <a:buChar char="»"/>
              <a:defRPr sz="1724" kern="1200">
                <a:solidFill>
                  <a:schemeClr val="tx1"/>
                </a:solidFill>
                <a:latin typeface="Trebuchet MS" pitchFamily="34" charset="0"/>
                <a:ea typeface="+mn-ea"/>
                <a:cs typeface="+mn-cs"/>
              </a:defRPr>
            </a:lvl5pPr>
            <a:lvl6pPr marL="8323019"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294"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49572"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2847" indent="-756639" algn="l" defTabSz="3026552" rtl="0" eaLnBrk="1" latinLnBrk="0" hangingPunct="1">
              <a:spcBef>
                <a:spcPct val="20000"/>
              </a:spcBef>
              <a:buFont typeface="Arial" pitchFamily="34" charset="0"/>
              <a:buChar char="•"/>
              <a:defRPr sz="6620" kern="1200">
                <a:solidFill>
                  <a:schemeClr val="tx1"/>
                </a:solidFill>
                <a:latin typeface="+mn-lt"/>
                <a:ea typeface="+mn-ea"/>
                <a:cs typeface="+mn-cs"/>
              </a:defRPr>
            </a:lvl9pPr>
          </a:lstStyle>
          <a:p>
            <a:r>
              <a:rPr lang="en-US" sz="2800" b="1" dirty="0" smtClean="0"/>
              <a:t>Average CT score by different student statuses</a:t>
            </a:r>
            <a:endParaRPr lang="en-US" sz="2800" b="1" dirty="0"/>
          </a:p>
        </p:txBody>
      </p:sp>
      <p:pic>
        <p:nvPicPr>
          <p:cNvPr id="20" name="Picture 19"/>
          <p:cNvPicPr>
            <a:picLocks noChangeAspect="1"/>
          </p:cNvPicPr>
          <p:nvPr/>
        </p:nvPicPr>
        <p:blipFill>
          <a:blip r:embed="rId15"/>
          <a:stretch>
            <a:fillRect/>
          </a:stretch>
        </p:blipFill>
        <p:spPr>
          <a:xfrm>
            <a:off x="15841855" y="22634385"/>
            <a:ext cx="5862936" cy="3498902"/>
          </a:xfrm>
          <a:prstGeom prst="rect">
            <a:avLst/>
          </a:prstGeom>
        </p:spPr>
      </p:pic>
    </p:spTree>
    <p:extLst>
      <p:ext uri="{BB962C8B-B14F-4D97-AF65-F5344CB8AC3E}">
        <p14:creationId xmlns:p14="http://schemas.microsoft.com/office/powerpoint/2010/main" val="2699530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140314C0302514788FA92DCD8908AC9" ma:contentTypeVersion="16" ma:contentTypeDescription="Crear nuevo documento." ma:contentTypeScope="" ma:versionID="301d1552d2c0c05618dc5c5abb871cad">
  <xsd:schema xmlns:xsd="http://www.w3.org/2001/XMLSchema" xmlns:xs="http://www.w3.org/2001/XMLSchema" xmlns:p="http://schemas.microsoft.com/office/2006/metadata/properties" xmlns:ns2="69c1c086-0e54-44f4-a8b1-4a7b7ea2f138" xmlns:ns3="3d320d22-1b13-4023-8d3f-5f786daa3462" targetNamespace="http://schemas.microsoft.com/office/2006/metadata/properties" ma:root="true" ma:fieldsID="90fe7c1612e8e43c3433b20e5d7a8813" ns2:_="" ns3:_="">
    <xsd:import namespace="69c1c086-0e54-44f4-a8b1-4a7b7ea2f138"/>
    <xsd:import namespace="3d320d22-1b13-4023-8d3f-5f786daa34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1c086-0e54-44f4-a8b1-4a7b7ea2f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00053e78-ff25-44b0-951a-cc66dadd909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20d22-1b13-4023-8d3f-5f786daa346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98a6de1-2464-48df-912d-c2d43f0298e5}" ma:internalName="TaxCatchAll" ma:showField="CatchAllData" ma:web="3d320d22-1b13-4023-8d3f-5f786daa346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c1c086-0e54-44f4-a8b1-4a7b7ea2f138">
      <Terms xmlns="http://schemas.microsoft.com/office/infopath/2007/PartnerControls"/>
    </lcf76f155ced4ddcb4097134ff3c332f>
    <TaxCatchAll xmlns="3d320d22-1b13-4023-8d3f-5f786daa3462" xsi:nil="true"/>
  </documentManagement>
</p:properties>
</file>

<file path=customXml/itemProps1.xml><?xml version="1.0" encoding="utf-8"?>
<ds:datastoreItem xmlns:ds="http://schemas.openxmlformats.org/officeDocument/2006/customXml" ds:itemID="{A29B4787-3387-4DBF-B6E9-0FD606601EF4}"/>
</file>

<file path=customXml/itemProps2.xml><?xml version="1.0" encoding="utf-8"?>
<ds:datastoreItem xmlns:ds="http://schemas.openxmlformats.org/officeDocument/2006/customXml" ds:itemID="{1269A306-F58B-4166-9A5E-D41697653166}"/>
</file>

<file path=customXml/itemProps3.xml><?xml version="1.0" encoding="utf-8"?>
<ds:datastoreItem xmlns:ds="http://schemas.openxmlformats.org/officeDocument/2006/customXml" ds:itemID="{5488215E-D398-4837-B720-999FD3CEF1C2}"/>
</file>

<file path=docProps/app.xml><?xml version="1.0" encoding="utf-8"?>
<Properties xmlns="http://schemas.openxmlformats.org/officeDocument/2006/extended-properties" xmlns:vt="http://schemas.openxmlformats.org/officeDocument/2006/docPropsVTypes">
  <Template>36x48-Template-V2b</Template>
  <TotalTime>1654</TotalTime>
  <Words>1443</Words>
  <Application>Microsoft Office PowerPoint</Application>
  <PresentationFormat>Custom</PresentationFormat>
  <Paragraphs>181</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Hayfa Jafar</cp:lastModifiedBy>
  <cp:revision>102</cp:revision>
  <dcterms:created xsi:type="dcterms:W3CDTF">2012-02-03T19:11:35Z</dcterms:created>
  <dcterms:modified xsi:type="dcterms:W3CDTF">2023-05-24T12:16:53Z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0x0101002140314C0302514788FA92DCD8908AC9</vt:lpwstr>
  </property>
</Properties>
</file>