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3" r:id="rId17"/>
    <p:sldId id="274" r:id="rId18"/>
    <p:sldId id="276" r:id="rId19"/>
    <p:sldId id="277" r:id="rId20"/>
    <p:sldId id="278" r:id="rId21"/>
    <p:sldId id="279" r:id="rId22"/>
    <p:sldId id="280" r:id="rId23"/>
    <p:sldId id="281" r:id="rId24"/>
    <p:sldId id="288" r:id="rId25"/>
    <p:sldId id="289" r:id="rId26"/>
    <p:sldId id="290" r:id="rId27"/>
    <p:sldId id="291" r:id="rId28"/>
    <p:sldId id="292" r:id="rId29"/>
    <p:sldId id="293" r:id="rId30"/>
    <p:sldId id="294" r:id="rId31"/>
    <p:sldId id="295" r:id="rId32"/>
    <p:sldId id="282" r:id="rId33"/>
    <p:sldId id="283" r:id="rId34"/>
    <p:sldId id="284" r:id="rId35"/>
    <p:sldId id="285" r:id="rId36"/>
    <p:sldId id="286" r:id="rId37"/>
    <p:sldId id="296" r:id="rId38"/>
    <p:sldId id="297" r:id="rId39"/>
    <p:sldId id="298" r:id="rId40"/>
    <p:sldId id="299" r:id="rId41"/>
    <p:sldId id="300" r:id="rId42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1" d="100"/>
          <a:sy n="61" d="100"/>
        </p:scale>
        <p:origin x="860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BD912-C530-4435-A049-299C68AB131E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EAEE9-ED59-4C1A-9BC8-7C1CF8AC1B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9815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BD912-C530-4435-A049-299C68AB131E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EAEE9-ED59-4C1A-9BC8-7C1CF8AC1B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1808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BD912-C530-4435-A049-299C68AB131E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EAEE9-ED59-4C1A-9BC8-7C1CF8AC1B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872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BD912-C530-4435-A049-299C68AB131E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EAEE9-ED59-4C1A-9BC8-7C1CF8AC1B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8571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shade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shade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shade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BD912-C530-4435-A049-299C68AB131E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EAEE9-ED59-4C1A-9BC8-7C1CF8AC1B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8182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BD912-C530-4435-A049-299C68AB131E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EAEE9-ED59-4C1A-9BC8-7C1CF8AC1B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420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BD912-C530-4435-A049-299C68AB131E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EAEE9-ED59-4C1A-9BC8-7C1CF8AC1B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058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BD912-C530-4435-A049-299C68AB131E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EAEE9-ED59-4C1A-9BC8-7C1CF8AC1B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696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BD912-C530-4435-A049-299C68AB131E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EAEE9-ED59-4C1A-9BC8-7C1CF8AC1B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161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BD912-C530-4435-A049-299C68AB131E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EAEE9-ED59-4C1A-9BC8-7C1CF8AC1B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5897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BD912-C530-4435-A049-299C68AB131E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EAEE9-ED59-4C1A-9BC8-7C1CF8AC1B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438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62CBD912-C530-4435-A049-299C68AB131E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F8CEAEE9-ED59-4C1A-9BC8-7C1CF8AC1B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99327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373DAD-A540-7C35-3F72-D6E7F4F5D5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705" y="-271604"/>
            <a:ext cx="11958495" cy="4789283"/>
          </a:xfrm>
        </p:spPr>
        <p:txBody>
          <a:bodyPr>
            <a:noAutofit/>
          </a:bodyPr>
          <a:lstStyle/>
          <a:p>
            <a:br>
              <a:rPr lang="en-US" sz="2800" b="1" dirty="0">
                <a:solidFill>
                  <a:srgbClr val="FFC000"/>
                </a:solidFill>
              </a:rPr>
            </a:br>
            <a:br>
              <a:rPr lang="en-US" sz="2800" b="1" dirty="0">
                <a:solidFill>
                  <a:srgbClr val="FFC000"/>
                </a:solidFill>
              </a:rPr>
            </a:br>
            <a:br>
              <a:rPr lang="en-US" sz="2800" b="1" dirty="0">
                <a:solidFill>
                  <a:srgbClr val="FFC000"/>
                </a:solidFill>
              </a:rPr>
            </a:br>
            <a:br>
              <a:rPr lang="en-US" sz="2800" b="1" dirty="0">
                <a:solidFill>
                  <a:srgbClr val="FFC000"/>
                </a:solidFill>
              </a:rPr>
            </a:br>
            <a:br>
              <a:rPr lang="en-US" sz="2800" b="1" dirty="0">
                <a:solidFill>
                  <a:srgbClr val="FFC000"/>
                </a:solidFill>
              </a:rPr>
            </a:br>
            <a:br>
              <a:rPr lang="en-US" sz="2800" b="1" dirty="0">
                <a:solidFill>
                  <a:srgbClr val="FFC000"/>
                </a:solidFill>
              </a:rPr>
            </a:br>
            <a:r>
              <a:rPr lang="en-US" sz="2800" b="1" dirty="0">
                <a:solidFill>
                  <a:srgbClr val="FFC000"/>
                </a:solidFill>
              </a:rPr>
              <a:t>INQAAHE FORUM 2026 </a:t>
            </a:r>
            <a:br>
              <a:rPr lang="en-US" sz="2800" dirty="0">
                <a:solidFill>
                  <a:srgbClr val="FFC000"/>
                </a:solidFill>
              </a:rPr>
            </a:br>
            <a:r>
              <a:rPr lang="en-US" sz="2800" b="1" dirty="0">
                <a:solidFill>
                  <a:srgbClr val="FFC000"/>
                </a:solidFill>
              </a:rPr>
              <a:t>Sun City, South Africa | February 2–6, 2026</a:t>
            </a:r>
            <a:br>
              <a:rPr lang="en-US" sz="2800" dirty="0">
                <a:solidFill>
                  <a:srgbClr val="FFC000"/>
                </a:solidFill>
              </a:rPr>
            </a:br>
            <a:r>
              <a:rPr lang="en-US" sz="2800" b="1" dirty="0">
                <a:solidFill>
                  <a:srgbClr val="FFC000"/>
                </a:solidFill>
              </a:rPr>
              <a:t>Interactive Roundtable Workshop – 60 Minutes</a:t>
            </a:r>
            <a:br>
              <a:rPr lang="en-US" sz="2800" b="1" dirty="0">
                <a:solidFill>
                  <a:srgbClr val="FFC000"/>
                </a:solidFill>
              </a:rPr>
            </a:br>
            <a:br>
              <a:rPr lang="en-US" sz="2800" b="1" dirty="0">
                <a:solidFill>
                  <a:srgbClr val="FFC000"/>
                </a:solidFill>
              </a:rPr>
            </a:br>
            <a:r>
              <a:rPr lang="en-US" sz="2800" b="1" dirty="0">
                <a:solidFill>
                  <a:srgbClr val="FFC000"/>
                </a:solidFill>
              </a:rPr>
              <a:t>TITLE</a:t>
            </a:r>
            <a:br>
              <a:rPr lang="en-US" sz="2800" dirty="0">
                <a:solidFill>
                  <a:srgbClr val="FFC000"/>
                </a:solidFill>
              </a:rPr>
            </a:br>
            <a:r>
              <a:rPr lang="en-US" sz="2800" b="1" dirty="0">
                <a:solidFill>
                  <a:srgbClr val="FFC000"/>
                </a:solidFill>
              </a:rPr>
              <a:t>Embedding Financial Sustainability into Quality Assurance Frameworks:</a:t>
            </a:r>
            <a:br>
              <a:rPr lang="en-US" sz="2800" b="1" dirty="0">
                <a:solidFill>
                  <a:srgbClr val="FFC000"/>
                </a:solidFill>
              </a:rPr>
            </a:br>
            <a:r>
              <a:rPr lang="en-US" sz="2800" b="1" dirty="0">
                <a:solidFill>
                  <a:srgbClr val="FFC000"/>
                </a:solidFill>
              </a:rPr>
              <a:t>Endowment Governance as a Driver of Institutional Excellence</a:t>
            </a:r>
            <a:br>
              <a:rPr lang="en-US" sz="2800" dirty="0">
                <a:solidFill>
                  <a:srgbClr val="FFC000"/>
                </a:solidFill>
              </a:rPr>
            </a:br>
            <a:br>
              <a:rPr lang="en-US" sz="3600" dirty="0">
                <a:solidFill>
                  <a:srgbClr val="FFC000"/>
                </a:solidFill>
              </a:rPr>
            </a:br>
            <a:endParaRPr lang="en-US" sz="3600" dirty="0">
              <a:solidFill>
                <a:srgbClr val="FFC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63F386B-0F62-7C2D-D1A3-0C58D8AE89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23453" y="4129239"/>
            <a:ext cx="10601607" cy="2126706"/>
          </a:xfrm>
        </p:spPr>
        <p:txBody>
          <a:bodyPr/>
          <a:lstStyle/>
          <a:p>
            <a:r>
              <a:rPr lang="en-US" b="1" dirty="0">
                <a:solidFill>
                  <a:srgbClr val="FFC000"/>
                </a:solidFill>
              </a:rPr>
              <a:t>Professor Dr. Nayer Fardows</a:t>
            </a:r>
            <a:br>
              <a:rPr lang="en-US" b="1" dirty="0">
                <a:solidFill>
                  <a:srgbClr val="FFC000"/>
                </a:solidFill>
              </a:rPr>
            </a:br>
            <a:r>
              <a:rPr lang="en-US" b="1" dirty="0">
                <a:solidFill>
                  <a:srgbClr val="FFC000"/>
                </a:solidFill>
              </a:rPr>
              <a:t>Registrar &amp; Director, Quality Assurance (QEC)</a:t>
            </a:r>
            <a:br>
              <a:rPr lang="en-US" b="1" dirty="0">
                <a:solidFill>
                  <a:srgbClr val="FFC000"/>
                </a:solidFill>
              </a:rPr>
            </a:br>
            <a:r>
              <a:rPr lang="en-US" b="1" dirty="0">
                <a:solidFill>
                  <a:srgbClr val="FFC000"/>
                </a:solidFill>
              </a:rPr>
              <a:t>Forman Christian College (A Chartered University), Lahore, Pakistan</a:t>
            </a:r>
            <a:endParaRPr lang="en-US" dirty="0">
              <a:solidFill>
                <a:srgbClr val="FFC000"/>
              </a:solidFill>
            </a:endParaRPr>
          </a:p>
          <a:p>
            <a:endParaRPr lang="en-US" dirty="0">
              <a:solidFill>
                <a:srgbClr val="FFC000"/>
              </a:solidFill>
            </a:endParaRPr>
          </a:p>
        </p:txBody>
      </p:sp>
      <p:pic>
        <p:nvPicPr>
          <p:cNvPr id="1026" name="Picture 2" descr="Forman Christian College - Wikipedia">
            <a:extLst>
              <a:ext uri="{FF2B5EF4-FFF2-40B4-BE49-F238E27FC236}">
                <a16:creationId xmlns:a16="http://schemas.microsoft.com/office/drawing/2014/main" id="{873C0445-9A2A-846D-3A51-71E66FFEE3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87000" y="0"/>
            <a:ext cx="1905000" cy="16880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INQAAHE's new image and logo - INQAAHE | INQAAHE">
            <a:extLst>
              <a:ext uri="{FF2B5EF4-FFF2-40B4-BE49-F238E27FC236}">
                <a16:creationId xmlns:a16="http://schemas.microsoft.com/office/drawing/2014/main" id="{36713EE7-6518-DACE-39C7-8B5DE04004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1991762" cy="1531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077874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6128DC-43E7-447F-575E-F52EC2A58D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>
                <a:solidFill>
                  <a:srgbClr val="FFC000"/>
                </a:solidFill>
              </a:rPr>
              <a:t>GLOBAL BENCHMARK SIGNALS</a:t>
            </a:r>
            <a:endParaRPr lang="en-US" sz="3200" dirty="0">
              <a:solidFill>
                <a:srgbClr val="FFC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A40023-9BEC-1DAC-0DCE-46634702D6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>
                <a:solidFill>
                  <a:srgbClr val="FFC000"/>
                </a:solidFill>
              </a:rPr>
              <a:t>Examples:</a:t>
            </a:r>
          </a:p>
          <a:p>
            <a:pPr lvl="0"/>
            <a:r>
              <a:rPr lang="en-US" dirty="0">
                <a:solidFill>
                  <a:srgbClr val="FFC000"/>
                </a:solidFill>
              </a:rPr>
              <a:t>Harvard University, Oxford University, Agha Khan University</a:t>
            </a:r>
          </a:p>
          <a:p>
            <a:pPr lvl="0"/>
            <a:r>
              <a:rPr lang="en-US" dirty="0">
                <a:solidFill>
                  <a:srgbClr val="FFC000"/>
                </a:solidFill>
              </a:rPr>
              <a:t>Endowment spending rules (4–5%)</a:t>
            </a:r>
          </a:p>
          <a:p>
            <a:pPr lvl="0"/>
            <a:r>
              <a:rPr lang="en-US" dirty="0">
                <a:solidFill>
                  <a:srgbClr val="FFC000"/>
                </a:solidFill>
              </a:rPr>
              <a:t>Investment policy statements</a:t>
            </a:r>
          </a:p>
          <a:p>
            <a:pPr lvl="0"/>
            <a:r>
              <a:rPr lang="en-US" dirty="0">
                <a:solidFill>
                  <a:srgbClr val="FFC000"/>
                </a:solidFill>
              </a:rPr>
              <a:t>Annual donor reporting</a:t>
            </a:r>
          </a:p>
          <a:p>
            <a:pPr lvl="0"/>
            <a:r>
              <a:rPr lang="en-US" dirty="0">
                <a:solidFill>
                  <a:srgbClr val="FFC000"/>
                </a:solidFill>
              </a:rPr>
              <a:t>Board-level oversight committees</a:t>
            </a:r>
          </a:p>
          <a:p>
            <a:endParaRPr lang="en-US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60577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67D1AE-E941-E4D5-D180-35A248A597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>
                <a:solidFill>
                  <a:srgbClr val="FFC000"/>
                </a:solidFill>
              </a:rPr>
              <a:t>PAKISTAN CASE ILLUSTRATIONS</a:t>
            </a:r>
            <a:endParaRPr lang="en-US" sz="3200" dirty="0">
              <a:solidFill>
                <a:srgbClr val="FFC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817CC9-D219-66EC-D738-9F024AC353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2400" dirty="0">
                <a:solidFill>
                  <a:srgbClr val="FFC000"/>
                </a:solidFill>
              </a:rPr>
              <a:t>Lahore University of Management Sciences (LUMS): Structured endowment investment policy</a:t>
            </a:r>
          </a:p>
          <a:p>
            <a:pPr lvl="0"/>
            <a:r>
              <a:rPr lang="en-US" sz="2400" dirty="0">
                <a:solidFill>
                  <a:srgbClr val="FFC000"/>
                </a:solidFill>
              </a:rPr>
              <a:t>Institute Business Administration Karachi (IBA): Donor reporting dashboards</a:t>
            </a:r>
          </a:p>
          <a:p>
            <a:pPr lvl="0"/>
            <a:r>
              <a:rPr lang="en-US" sz="2400" dirty="0">
                <a:solidFill>
                  <a:srgbClr val="FFC000"/>
                </a:solidFill>
              </a:rPr>
              <a:t>Agha Khan University (AKU): Global endowment stewardship model</a:t>
            </a:r>
          </a:p>
          <a:p>
            <a:pPr lvl="0"/>
            <a:r>
              <a:rPr lang="en-US" sz="2400" dirty="0">
                <a:solidFill>
                  <a:srgbClr val="FFC000"/>
                </a:solidFill>
              </a:rPr>
              <a:t>Habib University (HU): Fundraising-linked academic expansion</a:t>
            </a:r>
          </a:p>
          <a:p>
            <a:pPr lvl="0"/>
            <a:r>
              <a:rPr lang="en-US" sz="2400" dirty="0">
                <a:solidFill>
                  <a:srgbClr val="FFC000"/>
                </a:solidFill>
              </a:rPr>
              <a:t>Forman Christian College (A Chartered University) (FCCU): Emerging endowment governance &amp; Quality Assurance linkage</a:t>
            </a:r>
          </a:p>
          <a:p>
            <a:pPr marL="0" indent="0">
              <a:buNone/>
            </a:pPr>
            <a:endParaRPr lang="en-US" sz="24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09475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EE1BC1-426C-FD26-EF35-EF95BEFD0B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>
                <a:solidFill>
                  <a:srgbClr val="FFC000"/>
                </a:solidFill>
              </a:rPr>
              <a:t>FCCU CASE SNAPSHOT</a:t>
            </a:r>
            <a:endParaRPr lang="en-US" sz="3200" dirty="0">
              <a:solidFill>
                <a:srgbClr val="FFC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3638B4-3CA0-2213-5100-A760B09B43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2400" dirty="0">
                <a:solidFill>
                  <a:srgbClr val="FFC000"/>
                </a:solidFill>
              </a:rPr>
              <a:t>Endowment governance reforms</a:t>
            </a:r>
          </a:p>
          <a:p>
            <a:pPr lvl="0"/>
            <a:r>
              <a:rPr lang="en-US" sz="2400" dirty="0">
                <a:solidFill>
                  <a:srgbClr val="FFC000"/>
                </a:solidFill>
              </a:rPr>
              <a:t>Investment policy framework</a:t>
            </a:r>
          </a:p>
          <a:p>
            <a:pPr lvl="0"/>
            <a:r>
              <a:rPr lang="en-US" sz="2400" dirty="0">
                <a:solidFill>
                  <a:srgbClr val="FFC000"/>
                </a:solidFill>
              </a:rPr>
              <a:t>Board oversight integration</a:t>
            </a:r>
          </a:p>
          <a:p>
            <a:pPr lvl="0"/>
            <a:r>
              <a:rPr lang="en-US" sz="2400" dirty="0">
                <a:solidFill>
                  <a:srgbClr val="FFC000"/>
                </a:solidFill>
              </a:rPr>
              <a:t>QA-driven funding priorities</a:t>
            </a:r>
          </a:p>
          <a:p>
            <a:r>
              <a:rPr lang="en-US" sz="2400" dirty="0">
                <a:solidFill>
                  <a:srgbClr val="FFC000"/>
                </a:solidFill>
              </a:rPr>
              <a:t>NECHE accreditation reinforcing sustainability focus</a:t>
            </a:r>
          </a:p>
          <a:p>
            <a:pPr marL="0" indent="0">
              <a:buNone/>
            </a:pPr>
            <a:endParaRPr lang="en-US" sz="24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79970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42EE77-A34A-DDA3-56EA-70E595C69F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>
                <a:solidFill>
                  <a:srgbClr val="FFC000"/>
                </a:solidFill>
              </a:rPr>
              <a:t>LINKING QA &amp; FINANCIAL INDICATORS</a:t>
            </a:r>
            <a:endParaRPr lang="en-US" sz="3200" dirty="0">
              <a:solidFill>
                <a:srgbClr val="FFC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14FA28-D80A-D77A-F5D3-CB4D766F55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rgbClr val="FFC000"/>
                </a:solidFill>
              </a:rPr>
              <a:t>Examples of Quality Assurance-ready financial indicators</a:t>
            </a:r>
            <a:r>
              <a:rPr lang="en-US" sz="2400" dirty="0">
                <a:solidFill>
                  <a:srgbClr val="FFC000"/>
                </a:solidFill>
              </a:rPr>
              <a:t>:</a:t>
            </a:r>
          </a:p>
          <a:p>
            <a:pPr lvl="0"/>
            <a:r>
              <a:rPr lang="en-US" sz="2400" dirty="0">
                <a:solidFill>
                  <a:srgbClr val="FFC000"/>
                </a:solidFill>
              </a:rPr>
              <a:t>% budget protected by endowment</a:t>
            </a:r>
          </a:p>
          <a:p>
            <a:pPr lvl="0"/>
            <a:r>
              <a:rPr lang="en-US" sz="2400" dirty="0">
                <a:solidFill>
                  <a:srgbClr val="FFC000"/>
                </a:solidFill>
              </a:rPr>
              <a:t>Scholarship continuity index</a:t>
            </a:r>
          </a:p>
          <a:p>
            <a:pPr lvl="0"/>
            <a:r>
              <a:rPr lang="en-US" sz="2400" dirty="0">
                <a:solidFill>
                  <a:srgbClr val="FFC000"/>
                </a:solidFill>
              </a:rPr>
              <a:t>Faculty development funding ratio</a:t>
            </a:r>
          </a:p>
          <a:p>
            <a:pPr lvl="0"/>
            <a:r>
              <a:rPr lang="en-US" sz="2400" dirty="0">
                <a:solidFill>
                  <a:srgbClr val="FFC000"/>
                </a:solidFill>
              </a:rPr>
              <a:t>Infrastructure renewal reserve</a:t>
            </a:r>
          </a:p>
          <a:p>
            <a:pPr lvl="0"/>
            <a:r>
              <a:rPr lang="en-US" sz="2400" dirty="0">
                <a:solidFill>
                  <a:srgbClr val="FFC000"/>
                </a:solidFill>
              </a:rPr>
              <a:t>Risk reserve coverage months</a:t>
            </a:r>
          </a:p>
          <a:p>
            <a:endParaRPr lang="en-US" sz="24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04671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61F697-4767-65AA-03B3-C3CC7F813C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>
                <a:solidFill>
                  <a:srgbClr val="FFC000"/>
                </a:solidFill>
              </a:rPr>
              <a:t>RISK REGISTER CONCEPT</a:t>
            </a:r>
            <a:endParaRPr lang="en-US" sz="3200" dirty="0">
              <a:solidFill>
                <a:srgbClr val="FFC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F13BCB-10CD-8ADD-BD66-683AB4D269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>
                <a:solidFill>
                  <a:srgbClr val="FFC000"/>
                </a:solidFill>
              </a:rPr>
              <a:t>POTENTIAL RISKS:</a:t>
            </a:r>
          </a:p>
          <a:p>
            <a:pPr lvl="0"/>
            <a:r>
              <a:rPr lang="en-US" dirty="0">
                <a:solidFill>
                  <a:srgbClr val="FFC000"/>
                </a:solidFill>
              </a:rPr>
              <a:t>Funding volatility</a:t>
            </a:r>
          </a:p>
          <a:p>
            <a:pPr lvl="0"/>
            <a:r>
              <a:rPr lang="en-US" dirty="0">
                <a:solidFill>
                  <a:srgbClr val="FFC000"/>
                </a:solidFill>
              </a:rPr>
              <a:t>Donor concentration</a:t>
            </a:r>
          </a:p>
          <a:p>
            <a:pPr lvl="0"/>
            <a:r>
              <a:rPr lang="en-US" dirty="0">
                <a:solidFill>
                  <a:srgbClr val="FFC000"/>
                </a:solidFill>
              </a:rPr>
              <a:t>Inflation erosion</a:t>
            </a:r>
          </a:p>
          <a:p>
            <a:pPr lvl="0"/>
            <a:r>
              <a:rPr lang="en-US" dirty="0">
                <a:solidFill>
                  <a:srgbClr val="FFC000"/>
                </a:solidFill>
              </a:rPr>
              <a:t>Governance gaps</a:t>
            </a:r>
          </a:p>
          <a:p>
            <a:pPr lvl="0"/>
            <a:r>
              <a:rPr lang="en-US" dirty="0">
                <a:solidFill>
                  <a:srgbClr val="FFC000"/>
                </a:solidFill>
              </a:rPr>
              <a:t>Compliance risk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C000"/>
                </a:solidFill>
              </a:rPr>
              <a:t>Quality Assurance Response:</a:t>
            </a:r>
            <a:r>
              <a:rPr lang="en-US" dirty="0">
                <a:solidFill>
                  <a:srgbClr val="FFC000"/>
                </a:solidFill>
              </a:rPr>
              <a:t> Risk-aware planning</a:t>
            </a:r>
          </a:p>
          <a:p>
            <a:pPr marL="0" indent="0">
              <a:buNone/>
            </a:pPr>
            <a:endParaRPr lang="en-US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61690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787E01-E597-1F38-1C2E-03B8B986D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>
                <a:solidFill>
                  <a:srgbClr val="FFC000"/>
                </a:solidFill>
              </a:rPr>
              <a:t>STAKEHOLDER TRUST LOOP</a:t>
            </a:r>
            <a:endParaRPr lang="en-US" sz="3200" dirty="0">
              <a:solidFill>
                <a:srgbClr val="FFC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E0B266-8AA1-1A6B-B126-090FD1A35B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rgbClr val="FFC000"/>
                </a:solidFill>
              </a:rPr>
              <a:t> Transparent finance reporting →</a:t>
            </a:r>
          </a:p>
          <a:p>
            <a:r>
              <a:rPr lang="en-US" sz="2400" dirty="0">
                <a:solidFill>
                  <a:srgbClr val="FFC000"/>
                </a:solidFill>
              </a:rPr>
              <a:t> Accreditor confidence →</a:t>
            </a:r>
          </a:p>
          <a:p>
            <a:r>
              <a:rPr lang="en-US" sz="2400" dirty="0">
                <a:solidFill>
                  <a:srgbClr val="FFC000"/>
                </a:solidFill>
              </a:rPr>
              <a:t> Donor trust →</a:t>
            </a:r>
          </a:p>
          <a:p>
            <a:r>
              <a:rPr lang="en-US" sz="2400" dirty="0">
                <a:solidFill>
                  <a:srgbClr val="FFC000"/>
                </a:solidFill>
              </a:rPr>
              <a:t> Government confidence →</a:t>
            </a:r>
          </a:p>
          <a:p>
            <a:r>
              <a:rPr lang="en-US" sz="2400" dirty="0">
                <a:solidFill>
                  <a:srgbClr val="FFC000"/>
                </a:solidFill>
              </a:rPr>
              <a:t> Student &amp; employer trust →</a:t>
            </a:r>
          </a:p>
          <a:p>
            <a:pPr marL="0" indent="0">
              <a:buNone/>
            </a:pPr>
            <a:endParaRPr lang="en-US" sz="24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29984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7B5A91-822E-E827-E56B-622A836E6F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>
                <a:solidFill>
                  <a:srgbClr val="FFC000"/>
                </a:solidFill>
              </a:rPr>
              <a:t>PART B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1D87D2-4E87-60D1-325B-7F107CF3E6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400" b="1" dirty="0">
              <a:solidFill>
                <a:srgbClr val="FFC000"/>
              </a:solidFill>
            </a:endParaRPr>
          </a:p>
          <a:p>
            <a:endParaRPr lang="en-US" sz="2400" b="1" dirty="0">
              <a:solidFill>
                <a:srgbClr val="FFC000"/>
              </a:solidFill>
            </a:endParaRPr>
          </a:p>
          <a:p>
            <a:endParaRPr lang="en-US" sz="2400" b="1" dirty="0">
              <a:solidFill>
                <a:srgbClr val="FFC000"/>
              </a:solidFill>
            </a:endParaRPr>
          </a:p>
          <a:p>
            <a:pPr marL="0" indent="0" algn="ctr">
              <a:buNone/>
            </a:pPr>
            <a:r>
              <a:rPr lang="en-US" sz="2400" b="1" dirty="0">
                <a:solidFill>
                  <a:srgbClr val="FFC000"/>
                </a:solidFill>
              </a:rPr>
              <a:t>MODERATOR’S DIALOUGE</a:t>
            </a:r>
          </a:p>
          <a:p>
            <a:pPr marL="0" indent="0" algn="ctr">
              <a:buNone/>
            </a:pPr>
            <a:r>
              <a:rPr lang="en-US" sz="2400" b="1" dirty="0">
                <a:solidFill>
                  <a:srgbClr val="FFC000"/>
                </a:solidFill>
              </a:rPr>
              <a:t>COLLECTIVE REFLECTION AND PEER EXCHANGE </a:t>
            </a:r>
          </a:p>
        </p:txBody>
      </p:sp>
    </p:spTree>
    <p:extLst>
      <p:ext uri="{BB962C8B-B14F-4D97-AF65-F5344CB8AC3E}">
        <p14:creationId xmlns:p14="http://schemas.microsoft.com/office/powerpoint/2010/main" val="36344498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6FE907-FCDC-EB84-AD6B-CC573D8248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>
                <a:solidFill>
                  <a:srgbClr val="FFC000"/>
                </a:solidFill>
              </a:rPr>
              <a:t>STRUCTURE OF SESSION IN TWO PARTS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93C4B4-8BB7-7B0A-1C7C-6C91C3A54F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FFC000"/>
                </a:solidFill>
              </a:rPr>
              <a:t>Part 1 (6 minutes): Interactive Session on presentation </a:t>
            </a:r>
          </a:p>
          <a:p>
            <a:r>
              <a:rPr lang="en-US" dirty="0">
                <a:solidFill>
                  <a:srgbClr val="FFC000"/>
                </a:solidFill>
              </a:rPr>
              <a:t>Part 2 (14 minutes): Guiding questions to stimulate focused discussion and shared reflection.</a:t>
            </a:r>
          </a:p>
          <a:p>
            <a:pPr marL="0" indent="0">
              <a:buNone/>
            </a:pPr>
            <a:endParaRPr lang="en-US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50111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8CBEEA-44BD-9DAE-61DF-B28F312A8B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>
                <a:solidFill>
                  <a:srgbClr val="FFC000"/>
                </a:solidFill>
              </a:rPr>
              <a:t>GUIDING QUESTIONS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EA1DC0-C838-5E6B-C8A5-6E18936721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955421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endParaRPr lang="en-US" sz="2400" b="1" dirty="0">
              <a:solidFill>
                <a:srgbClr val="FFC000"/>
              </a:solidFill>
            </a:endParaRPr>
          </a:p>
          <a:p>
            <a:pPr marL="0" lvl="0" indent="0">
              <a:buNone/>
            </a:pPr>
            <a:endParaRPr lang="en-US" sz="2400" b="1" dirty="0">
              <a:solidFill>
                <a:srgbClr val="FFC000"/>
              </a:solidFill>
            </a:endParaRPr>
          </a:p>
          <a:p>
            <a:pPr marL="0" lvl="0" indent="0">
              <a:buNone/>
            </a:pPr>
            <a:endParaRPr lang="en-US" sz="2400" b="1" dirty="0">
              <a:solidFill>
                <a:srgbClr val="FFC000"/>
              </a:solidFill>
            </a:endParaRPr>
          </a:p>
          <a:p>
            <a:pPr marL="0" lvl="0" indent="0">
              <a:buNone/>
            </a:pPr>
            <a:endParaRPr lang="en-US" sz="2400" b="1" dirty="0">
              <a:solidFill>
                <a:srgbClr val="FFC000"/>
              </a:solidFill>
            </a:endParaRPr>
          </a:p>
          <a:p>
            <a:pPr marL="0" lvl="0" indent="0" algn="ctr">
              <a:buNone/>
            </a:pPr>
            <a:r>
              <a:rPr lang="en-US" sz="2400" dirty="0">
                <a:solidFill>
                  <a:srgbClr val="FFC000"/>
                </a:solidFill>
              </a:rPr>
              <a:t>How does your institution currently ensure financial continuity for sustaining academic quality initiatives?</a:t>
            </a:r>
          </a:p>
          <a:p>
            <a:pPr marL="0" indent="0">
              <a:buNone/>
            </a:pPr>
            <a:endParaRPr lang="en-US" sz="24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112506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16211A-667F-C509-4635-E3658FD615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3FA437-7B7E-185C-241A-0DD8278060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solidFill>
                <a:srgbClr val="FFC00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FFC000"/>
              </a:solidFill>
            </a:endParaRPr>
          </a:p>
          <a:p>
            <a:pPr marL="0" indent="0" algn="ctr">
              <a:buNone/>
            </a:pPr>
            <a:r>
              <a:rPr lang="en-US" b="1" dirty="0">
                <a:solidFill>
                  <a:srgbClr val="FFC000"/>
                </a:solidFill>
              </a:rPr>
              <a:t>Integration Question</a:t>
            </a:r>
            <a:br>
              <a:rPr lang="en-US" dirty="0">
                <a:solidFill>
                  <a:srgbClr val="FFC000"/>
                </a:solidFill>
              </a:rPr>
            </a:br>
            <a:r>
              <a:rPr lang="en-US" dirty="0">
                <a:solidFill>
                  <a:srgbClr val="FFC000"/>
                </a:solidFill>
              </a:rPr>
              <a:t>Is financial sustainability explicitly embedded in your Quality Assurance or accreditation criteria?</a:t>
            </a:r>
          </a:p>
          <a:p>
            <a:pPr marL="0" indent="0" algn="ctr">
              <a:buNone/>
            </a:pPr>
            <a:endParaRPr lang="en-US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07991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B54D42-011C-DFEA-4401-DB1742D75F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95216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>
                <a:solidFill>
                  <a:srgbClr val="FFC000"/>
                </a:solidFill>
              </a:rPr>
              <a:t>SESSION STRUCTURE </a:t>
            </a:r>
            <a:endParaRPr lang="en-US" sz="3200" dirty="0">
              <a:solidFill>
                <a:srgbClr val="FFC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34AEF8-61D4-D4D6-E6FC-67E519F880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0342"/>
            <a:ext cx="10515600" cy="5293543"/>
          </a:xfrm>
        </p:spPr>
        <p:txBody>
          <a:bodyPr/>
          <a:lstStyle/>
          <a:p>
            <a:r>
              <a:rPr lang="en-US" dirty="0"/>
              <a:t> 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7EEB962-9F45-AAE9-F63E-1A56F5711D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3745508"/>
              </p:ext>
            </p:extLst>
          </p:nvPr>
        </p:nvGraphicFramePr>
        <p:xfrm>
          <a:off x="1457607" y="1690688"/>
          <a:ext cx="9424657" cy="457114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23483">
                  <a:extLst>
                    <a:ext uri="{9D8B030D-6E8A-4147-A177-3AD203B41FA5}">
                      <a16:colId xmlns:a16="http://schemas.microsoft.com/office/drawing/2014/main" val="2447396696"/>
                    </a:ext>
                  </a:extLst>
                </a:gridCol>
                <a:gridCol w="1810190">
                  <a:extLst>
                    <a:ext uri="{9D8B030D-6E8A-4147-A177-3AD203B41FA5}">
                      <a16:colId xmlns:a16="http://schemas.microsoft.com/office/drawing/2014/main" val="3657785216"/>
                    </a:ext>
                  </a:extLst>
                </a:gridCol>
                <a:gridCol w="5190984">
                  <a:extLst>
                    <a:ext uri="{9D8B030D-6E8A-4147-A177-3AD203B41FA5}">
                      <a16:colId xmlns:a16="http://schemas.microsoft.com/office/drawing/2014/main" val="237590413"/>
                    </a:ext>
                  </a:extLst>
                </a:gridCol>
              </a:tblGrid>
              <a:tr h="26965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 dirty="0">
                          <a:effectLst/>
                        </a:rPr>
                        <a:t>SEGMENT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 dirty="0">
                          <a:effectLst/>
                        </a:rPr>
                        <a:t>DURATION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 dirty="0">
                          <a:effectLst/>
                        </a:rPr>
                        <a:t>METHOD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54575053"/>
                  </a:ext>
                </a:extLst>
              </a:tr>
              <a:tr h="14359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 dirty="0">
                          <a:effectLst/>
                        </a:rPr>
                        <a:t>PART A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 dirty="0">
                          <a:effectLst/>
                        </a:rPr>
                        <a:t>        Presentations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 dirty="0">
                          <a:effectLst/>
                        </a:rPr>
                        <a:t>20 Minutes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>
                          <a:effectLst/>
                        </a:rPr>
                        <a:t>Presentation by the Moderator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9282654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 dirty="0">
                          <a:effectLst/>
                        </a:rPr>
                        <a:t>PART B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 dirty="0">
                          <a:effectLst/>
                        </a:rPr>
                        <a:t>Moderated Dialogue 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 dirty="0">
                          <a:effectLst/>
                        </a:rPr>
                        <a:t>20 Minutes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 dirty="0">
                          <a:effectLst/>
                        </a:rPr>
                        <a:t>Collective reflection and peer exchange</a:t>
                      </a:r>
                    </a:p>
                    <a:p>
                      <a:pPr marL="45720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 dirty="0">
                          <a:effectLst/>
                        </a:rPr>
                        <a:t>Part 1 (6 minutes): Q/A from the presentation.</a:t>
                      </a:r>
                    </a:p>
                    <a:p>
                      <a:pPr marL="45720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 dirty="0">
                          <a:effectLst/>
                        </a:rPr>
                        <a:t>Part 2 (14 minutes): Peer Exchange on guiding questions to stimulate focused discussion and shared reflection.”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 dirty="0">
                          <a:effectLst/>
                        </a:rPr>
                        <a:t> 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5021302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>
                          <a:effectLst/>
                        </a:rPr>
                        <a:t>PART C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buFont typeface="+mj-lt"/>
                        <a:buAutoNum type="arabicPeriod"/>
                      </a:pPr>
                      <a:r>
                        <a:rPr lang="en-US" sz="1600" kern="100">
                          <a:effectLst/>
                        </a:rPr>
                        <a:t>Collaborative Design Activity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Aft>
                          <a:spcPts val="800"/>
                        </a:spcAft>
                        <a:buFont typeface="+mj-lt"/>
                        <a:buAutoNum type="arabicPeriod"/>
                      </a:pPr>
                      <a:r>
                        <a:rPr lang="en-US" sz="1600" kern="100">
                          <a:effectLst/>
                        </a:rPr>
                        <a:t>Wrap-up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 dirty="0">
                          <a:effectLst/>
                        </a:rPr>
                        <a:t>20 Minutes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 dirty="0">
                          <a:effectLst/>
                        </a:rPr>
                        <a:t>Part 1:	6 minutes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 dirty="0">
                          <a:effectLst/>
                        </a:rPr>
                        <a:t>Part 2:	6 minutes 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 dirty="0">
                          <a:effectLst/>
                        </a:rPr>
                        <a:t>Part 3:         4 minutes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 dirty="0">
                          <a:effectLst/>
                        </a:rPr>
                        <a:t> 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93928708"/>
                  </a:ext>
                </a:extLst>
              </a:tr>
              <a:tr h="0">
                <a:tc gridSpan="3">
                  <a:txBody>
                    <a:bodyPr/>
                    <a:lstStyle/>
                    <a:p>
                      <a:pPr marL="45720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 dirty="0">
                          <a:effectLst/>
                        </a:rPr>
                        <a:t>                                 Total:    60 Minutes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49130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5250367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395084-174A-3D22-5F43-47D7B8AEAF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>
              <a:solidFill>
                <a:srgbClr val="FFC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10DD0F-18ED-8D3C-C164-31EA613841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solidFill>
                <a:srgbClr val="FFC000"/>
              </a:solidFill>
            </a:endParaRPr>
          </a:p>
          <a:p>
            <a:endParaRPr lang="en-US" dirty="0">
              <a:solidFill>
                <a:srgbClr val="FFC000"/>
              </a:solidFill>
            </a:endParaRPr>
          </a:p>
          <a:p>
            <a:pPr marL="0" indent="0" algn="ctr">
              <a:buNone/>
            </a:pPr>
            <a:r>
              <a:rPr lang="en-US" b="1" dirty="0">
                <a:solidFill>
                  <a:srgbClr val="FFC000"/>
                </a:solidFill>
              </a:rPr>
              <a:t>Governance Question</a:t>
            </a:r>
            <a:br>
              <a:rPr lang="en-US" dirty="0">
                <a:solidFill>
                  <a:srgbClr val="FFC000"/>
                </a:solidFill>
              </a:rPr>
            </a:br>
            <a:r>
              <a:rPr lang="en-US" dirty="0">
                <a:solidFill>
                  <a:srgbClr val="FFC000"/>
                </a:solidFill>
              </a:rPr>
              <a:t>How is endowment or long-term funding governed in your institution?</a:t>
            </a:r>
          </a:p>
          <a:p>
            <a:pPr marL="0" indent="0" algn="ctr">
              <a:buNone/>
            </a:pPr>
            <a:endParaRPr lang="en-US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571346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38A516-08A0-BFE2-3525-CFEE5B4656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>
              <a:solidFill>
                <a:srgbClr val="FFC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2DE483-CDBF-0E3B-EDD0-4E3C56A831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>
              <a:solidFill>
                <a:srgbClr val="FFC00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FFC000"/>
              </a:solidFill>
            </a:endParaRPr>
          </a:p>
          <a:p>
            <a:pPr marL="0" indent="0" algn="ctr">
              <a:buNone/>
            </a:pPr>
            <a:r>
              <a:rPr lang="en-US" b="1" dirty="0">
                <a:solidFill>
                  <a:srgbClr val="FFC000"/>
                </a:solidFill>
              </a:rPr>
              <a:t>Risk Question</a:t>
            </a:r>
            <a:br>
              <a:rPr lang="en-US" dirty="0">
                <a:solidFill>
                  <a:srgbClr val="FFC000"/>
                </a:solidFill>
              </a:rPr>
            </a:br>
            <a:r>
              <a:rPr lang="en-US" dirty="0">
                <a:solidFill>
                  <a:srgbClr val="FFC000"/>
                </a:solidFill>
              </a:rPr>
              <a:t>What financial risks most threaten academic quality continuity?</a:t>
            </a:r>
          </a:p>
          <a:p>
            <a:pPr marL="0" indent="0" algn="ctr">
              <a:buNone/>
            </a:pPr>
            <a:endParaRPr lang="en-US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979099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0E140C-B21D-3612-B9BB-DA243A48CF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925057-86D6-950E-BDE0-344BCCDFA6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>
              <a:solidFill>
                <a:srgbClr val="FFC00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FFC000"/>
              </a:solidFill>
            </a:endParaRPr>
          </a:p>
          <a:p>
            <a:pPr marL="0" indent="0" algn="ctr">
              <a:buNone/>
            </a:pPr>
            <a:r>
              <a:rPr lang="en-US" b="1" dirty="0">
                <a:solidFill>
                  <a:srgbClr val="FFC000"/>
                </a:solidFill>
              </a:rPr>
              <a:t>Transparency Question</a:t>
            </a:r>
            <a:br>
              <a:rPr lang="en-US" dirty="0">
                <a:solidFill>
                  <a:srgbClr val="FFC000"/>
                </a:solidFill>
              </a:rPr>
            </a:br>
            <a:r>
              <a:rPr lang="en-US" dirty="0">
                <a:solidFill>
                  <a:srgbClr val="FFC000"/>
                </a:solidFill>
              </a:rPr>
              <a:t>How do you report financial stewardship to stakeholders?</a:t>
            </a:r>
          </a:p>
          <a:p>
            <a:pPr marL="0" indent="0" algn="ctr">
              <a:buNone/>
            </a:pPr>
            <a:endParaRPr lang="en-US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421260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9F3027-59EE-4D51-0C61-AD44870C0F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D0B2B8-9B28-DFDB-AF58-3856B57821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>
              <a:solidFill>
                <a:srgbClr val="FFC00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FFC000"/>
              </a:solidFill>
            </a:endParaRPr>
          </a:p>
          <a:p>
            <a:pPr marL="0" indent="0" algn="ctr">
              <a:buNone/>
            </a:pPr>
            <a:r>
              <a:rPr lang="en-US" b="1" dirty="0">
                <a:solidFill>
                  <a:srgbClr val="FFC000"/>
                </a:solidFill>
              </a:rPr>
              <a:t>Transferability Question</a:t>
            </a:r>
            <a:br>
              <a:rPr lang="en-US" dirty="0">
                <a:solidFill>
                  <a:srgbClr val="FFC000"/>
                </a:solidFill>
              </a:rPr>
            </a:br>
            <a:r>
              <a:rPr lang="en-US" dirty="0">
                <a:solidFill>
                  <a:srgbClr val="FFC000"/>
                </a:solidFill>
              </a:rPr>
              <a:t>What good practice could be adapted globally?</a:t>
            </a:r>
          </a:p>
          <a:p>
            <a:pPr marL="0" indent="0" algn="ctr">
              <a:buNone/>
            </a:pPr>
            <a:endParaRPr lang="en-US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558617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5F6D0A-AAE6-5012-50AB-9DA1007A2C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>
                <a:solidFill>
                  <a:srgbClr val="FFC000"/>
                </a:solidFill>
              </a:rPr>
              <a:t>PART-C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34D77D-CBB0-460D-690A-98EB09ECDC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solidFill>
                <a:srgbClr val="FFC000"/>
              </a:solidFill>
            </a:endParaRPr>
          </a:p>
          <a:p>
            <a:endParaRPr lang="en-US" dirty="0">
              <a:solidFill>
                <a:srgbClr val="FFC000"/>
              </a:solidFill>
            </a:endParaRPr>
          </a:p>
          <a:p>
            <a:endParaRPr lang="en-US" dirty="0">
              <a:solidFill>
                <a:srgbClr val="FFC000"/>
              </a:solidFill>
            </a:endParaRPr>
          </a:p>
          <a:p>
            <a:pPr marL="0" indent="0" algn="ctr">
              <a:buNone/>
            </a:pPr>
            <a:r>
              <a:rPr lang="en-US" sz="3200" b="1" dirty="0">
                <a:solidFill>
                  <a:srgbClr val="FFC000"/>
                </a:solidFill>
              </a:rPr>
              <a:t>PARTICIPANT WORKSHEET</a:t>
            </a:r>
          </a:p>
        </p:txBody>
      </p:sp>
    </p:spTree>
    <p:extLst>
      <p:ext uri="{BB962C8B-B14F-4D97-AF65-F5344CB8AC3E}">
        <p14:creationId xmlns:p14="http://schemas.microsoft.com/office/powerpoint/2010/main" val="335187194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75DD02-EEEF-0FD7-95F7-D1AC267863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93307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>
                <a:solidFill>
                  <a:srgbClr val="FFC000"/>
                </a:solidFill>
              </a:rPr>
              <a:t>PARTICIPANT WORKSHEET (Part-1) </a:t>
            </a:r>
            <a:endParaRPr lang="en-US" sz="3200" dirty="0">
              <a:solidFill>
                <a:srgbClr val="FFC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70744C-F891-E01A-4EC7-786B53BF44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8432"/>
            <a:ext cx="10515600" cy="5459239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200" b="1" dirty="0">
                <a:solidFill>
                  <a:srgbClr val="FFC000"/>
                </a:solidFill>
              </a:rPr>
              <a:t>How is long-term funding or endowment governance structured in your institution?</a:t>
            </a:r>
            <a:endParaRPr lang="en-US" sz="2200" dirty="0">
              <a:solidFill>
                <a:srgbClr val="FFC0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200" dirty="0">
                <a:solidFill>
                  <a:srgbClr val="FFC000"/>
                </a:solidFill>
              </a:rPr>
              <a:t>         A. 	 No formal structure exists; funding decisions are made on an ad-hoc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200" dirty="0">
                <a:solidFill>
                  <a:srgbClr val="FFC000"/>
                </a:solidFill>
              </a:rPr>
              <a:t>                 basis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200" dirty="0">
                <a:solidFill>
                  <a:srgbClr val="FFC000"/>
                </a:solidFill>
              </a:rPr>
              <a:t>         B.    Financial oversight exists, but there is no defined investment policy or              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200" dirty="0">
                <a:solidFill>
                  <a:srgbClr val="FFC000"/>
                </a:solidFill>
              </a:rPr>
              <a:t>                 reporting mechanism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200" dirty="0">
                <a:solidFill>
                  <a:srgbClr val="FFC000"/>
                </a:solidFill>
              </a:rPr>
              <a:t>         C.    A governing body or finance committee oversees endowment funds,   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200" dirty="0">
                <a:solidFill>
                  <a:srgbClr val="FFC000"/>
                </a:solidFill>
              </a:rPr>
              <a:t>                  guided by an approved investment policy, defined spending rules, risk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200" dirty="0">
                <a:solidFill>
                  <a:srgbClr val="FFC000"/>
                </a:solidFill>
              </a:rPr>
              <a:t>                  controls, and periodic reporting to institutional leadership and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200" dirty="0">
                <a:solidFill>
                  <a:srgbClr val="FFC000"/>
                </a:solidFill>
              </a:rPr>
              <a:t>                  stakeholders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200" dirty="0">
                <a:solidFill>
                  <a:srgbClr val="FFC000"/>
                </a:solidFill>
              </a:rPr>
              <a:t>         D. 	  Endowment funds are managed externally with no institutional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200" dirty="0">
                <a:solidFill>
                  <a:srgbClr val="FFC000"/>
                </a:solidFill>
              </a:rPr>
              <a:t>                  oversight or accountability mechanisms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C000"/>
                </a:solidFill>
              </a:rPr>
              <a:t>           </a:t>
            </a:r>
            <a:r>
              <a:rPr lang="en-US" sz="2200" b="1" dirty="0">
                <a:solidFill>
                  <a:srgbClr val="FFC000"/>
                </a:solidFill>
              </a:rPr>
              <a:t>Correct Answer</a:t>
            </a:r>
            <a:r>
              <a:rPr lang="en-US" sz="2200" dirty="0">
                <a:solidFill>
                  <a:srgbClr val="FFC000"/>
                </a:solidFill>
              </a:rPr>
              <a:t>✅ </a:t>
            </a:r>
            <a:r>
              <a:rPr lang="en-US" sz="2200" b="1" dirty="0">
                <a:solidFill>
                  <a:srgbClr val="FFC000"/>
                </a:solidFill>
              </a:rPr>
              <a:t>C</a:t>
            </a:r>
            <a:endParaRPr lang="en-US" sz="2200" dirty="0">
              <a:solidFill>
                <a:srgbClr val="FFC000"/>
              </a:solidFill>
            </a:endParaRPr>
          </a:p>
          <a:p>
            <a:pPr marL="0" indent="0">
              <a:buNone/>
            </a:pPr>
            <a:r>
              <a:rPr lang="en-US" sz="2200" dirty="0">
                <a:solidFill>
                  <a:srgbClr val="FFC000"/>
                </a:solidFill>
              </a:rPr>
              <a:t>              A governing body or finance committee oversees endowment funds, guided by </a:t>
            </a:r>
          </a:p>
          <a:p>
            <a:pPr marL="0" indent="0">
              <a:buNone/>
            </a:pPr>
            <a:r>
              <a:rPr lang="en-US" sz="2200" dirty="0">
                <a:solidFill>
                  <a:srgbClr val="FFC000"/>
                </a:solidFill>
              </a:rPr>
              <a:t>              an approved investment policy, defined spending rules, risk controls, and </a:t>
            </a:r>
          </a:p>
          <a:p>
            <a:pPr marL="0" indent="0">
              <a:buNone/>
            </a:pPr>
            <a:r>
              <a:rPr lang="en-US" sz="2200" dirty="0">
                <a:solidFill>
                  <a:srgbClr val="FFC000"/>
                </a:solidFill>
              </a:rPr>
              <a:t>              periodic reporting to institutional leadership and stakeholders</a:t>
            </a:r>
          </a:p>
          <a:p>
            <a:pPr marL="0" indent="0">
              <a:buNone/>
            </a:pPr>
            <a:r>
              <a:rPr lang="en-US" sz="2200" dirty="0">
                <a:solidFill>
                  <a:srgbClr val="FFC000"/>
                </a:solidFill>
              </a:rPr>
              <a:t>       </a:t>
            </a:r>
          </a:p>
        </p:txBody>
      </p:sp>
    </p:spTree>
    <p:extLst>
      <p:ext uri="{BB962C8B-B14F-4D97-AF65-F5344CB8AC3E}">
        <p14:creationId xmlns:p14="http://schemas.microsoft.com/office/powerpoint/2010/main" val="71774563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B333D0-FDF2-820E-6529-C98685590A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>
                <a:solidFill>
                  <a:srgbClr val="FFC000"/>
                </a:solidFill>
              </a:rPr>
              <a:t>PARTICIPANT WORKSHEET (Continue)</a:t>
            </a:r>
            <a:endParaRPr lang="en-US" sz="3200" dirty="0">
              <a:solidFill>
                <a:srgbClr val="FFC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FCB683-B440-7FB6-CA6E-CE6BDC39AD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fontScale="85000" lnSpcReduction="10000"/>
          </a:bodyPr>
          <a:lstStyle/>
          <a:p>
            <a:pPr marL="514350" indent="-514350">
              <a:buAutoNum type="arabicPeriod" startAt="2"/>
            </a:pPr>
            <a:r>
              <a:rPr lang="en-US" b="1" dirty="0">
                <a:solidFill>
                  <a:srgbClr val="FFC000"/>
                </a:solidFill>
              </a:rPr>
              <a:t>What financial risks could most seriously affect continuity of academic    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C000"/>
                </a:solidFill>
              </a:rPr>
              <a:t>         quality in an institution?</a:t>
            </a:r>
            <a:endParaRPr lang="en-US" dirty="0">
              <a:solidFill>
                <a:srgbClr val="FFC0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FFC000"/>
                </a:solidFill>
              </a:rPr>
              <a:t>         A. 	Temporary changes in teaching schedules.</a:t>
            </a:r>
          </a:p>
          <a:p>
            <a:pPr marL="0" indent="0">
              <a:buNone/>
            </a:pPr>
            <a:r>
              <a:rPr lang="en-US" dirty="0">
                <a:solidFill>
                  <a:srgbClr val="FFC000"/>
                </a:solidFill>
              </a:rPr>
              <a:t>         B. 	 Funding volatility, over-dependence on limited revenue sources,   </a:t>
            </a:r>
          </a:p>
          <a:p>
            <a:pPr marL="0" indent="0">
              <a:buNone/>
            </a:pPr>
            <a:r>
              <a:rPr lang="en-US" dirty="0">
                <a:solidFill>
                  <a:srgbClr val="FFC000"/>
                </a:solidFill>
              </a:rPr>
              <a:t>                inflation erosion of reserves, and gaps in financial governance.</a:t>
            </a:r>
          </a:p>
          <a:p>
            <a:pPr marL="0" indent="0">
              <a:buNone/>
            </a:pPr>
            <a:r>
              <a:rPr lang="en-US" dirty="0">
                <a:solidFill>
                  <a:srgbClr val="FFC000"/>
                </a:solidFill>
              </a:rPr>
              <a:t>         C. 	 Routine curriculum revisions.</a:t>
            </a:r>
          </a:p>
          <a:p>
            <a:pPr marL="0" indent="0">
              <a:buNone/>
            </a:pPr>
            <a:r>
              <a:rPr lang="en-US" dirty="0">
                <a:solidFill>
                  <a:srgbClr val="FFC000"/>
                </a:solidFill>
              </a:rPr>
              <a:t>         D.  Faculty participation in conferences. 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C000"/>
                </a:solidFill>
              </a:rPr>
              <a:t>         Correct Answer</a:t>
            </a:r>
            <a:endParaRPr lang="en-US" dirty="0">
              <a:solidFill>
                <a:srgbClr val="FFC0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FFC000"/>
                </a:solidFill>
              </a:rPr>
              <a:t>         ✅ </a:t>
            </a:r>
            <a:r>
              <a:rPr lang="en-US" b="1" dirty="0">
                <a:solidFill>
                  <a:srgbClr val="FFC000"/>
                </a:solidFill>
              </a:rPr>
              <a:t>B</a:t>
            </a:r>
            <a:endParaRPr lang="en-US" dirty="0">
              <a:solidFill>
                <a:srgbClr val="FFC000"/>
              </a:solidFill>
            </a:endParaRPr>
          </a:p>
          <a:p>
            <a:pPr marL="0" indent="0">
              <a:buNone/>
            </a:pPr>
            <a:r>
              <a:rPr lang="en-US" i="1" dirty="0">
                <a:solidFill>
                  <a:srgbClr val="FFC000"/>
                </a:solidFill>
              </a:rPr>
              <a:t>         Funding volatility, over-dependence on limited revenue sources, inflation   </a:t>
            </a:r>
          </a:p>
          <a:p>
            <a:pPr marL="0" indent="0">
              <a:buNone/>
            </a:pPr>
            <a:r>
              <a:rPr lang="en-US" i="1" dirty="0">
                <a:solidFill>
                  <a:srgbClr val="FFC000"/>
                </a:solidFill>
              </a:rPr>
              <a:t>         erosion of reserves, and gaps in financial governance</a:t>
            </a:r>
            <a:endParaRPr lang="en-US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505448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271303-74DF-5326-A033-2DAF2A1ECB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>
                <a:solidFill>
                  <a:srgbClr val="FFC000"/>
                </a:solidFill>
              </a:rPr>
              <a:t>PARTICIPANT WORKSHEET (Continue)</a:t>
            </a:r>
            <a:endParaRPr lang="en-US" sz="3200" dirty="0">
              <a:solidFill>
                <a:srgbClr val="FFC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BB77A6-D605-7963-ABDF-004018F05B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90110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FFC000"/>
                </a:solidFill>
              </a:rPr>
              <a:t>3. Which of the following represents a good institutional practice that strengthens 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C000"/>
                </a:solidFill>
              </a:rPr>
              <a:t>      financial sustainability for Quality Assurance?</a:t>
            </a:r>
            <a:endParaRPr lang="en-US" dirty="0">
              <a:solidFill>
                <a:srgbClr val="FFC0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FFC000"/>
                </a:solidFill>
              </a:rPr>
              <a:t>         A. 	Allocating budgets annually without linking them to academic or QA priorities</a:t>
            </a:r>
          </a:p>
          <a:p>
            <a:pPr marL="0" indent="0">
              <a:buNone/>
            </a:pPr>
            <a:r>
              <a:rPr lang="en-US" dirty="0">
                <a:solidFill>
                  <a:srgbClr val="FFC000"/>
                </a:solidFill>
              </a:rPr>
              <a:t>         B. 	Conducting financial audits only when required by external regulators</a:t>
            </a:r>
          </a:p>
          <a:p>
            <a:pPr marL="0" indent="0">
              <a:buNone/>
            </a:pPr>
            <a:r>
              <a:rPr lang="en-US" dirty="0">
                <a:solidFill>
                  <a:srgbClr val="FFC000"/>
                </a:solidFill>
              </a:rPr>
              <a:t>        C. 	Linking annual financial reporting and resource allocation decisions directly to </a:t>
            </a:r>
          </a:p>
          <a:p>
            <a:pPr marL="0" indent="0">
              <a:buNone/>
            </a:pPr>
            <a:r>
              <a:rPr lang="en-US" dirty="0">
                <a:solidFill>
                  <a:srgbClr val="FFC000"/>
                </a:solidFill>
              </a:rPr>
              <a:t>                Quality Assurance priorities and strategic academic planning</a:t>
            </a:r>
          </a:p>
          <a:p>
            <a:pPr marL="0" indent="0">
              <a:buNone/>
            </a:pPr>
            <a:r>
              <a:rPr lang="en-US" dirty="0">
                <a:solidFill>
                  <a:srgbClr val="FFC000"/>
                </a:solidFill>
              </a:rPr>
              <a:t>        D. 	Managing endowment or reserve funds without formal investment or oversight </a:t>
            </a:r>
          </a:p>
          <a:p>
            <a:pPr marL="0" indent="0">
              <a:buNone/>
            </a:pPr>
            <a:r>
              <a:rPr lang="en-US" dirty="0">
                <a:solidFill>
                  <a:srgbClr val="FFC000"/>
                </a:solidFill>
              </a:rPr>
              <a:t>                 policies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C000"/>
                </a:solidFill>
              </a:rPr>
              <a:t>                 Correct Answer</a:t>
            </a:r>
            <a:endParaRPr lang="en-US" dirty="0">
              <a:solidFill>
                <a:srgbClr val="FFC0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FFC000"/>
                </a:solidFill>
              </a:rPr>
              <a:t>                 ✅ </a:t>
            </a:r>
            <a:r>
              <a:rPr lang="en-US" b="1" dirty="0">
                <a:solidFill>
                  <a:srgbClr val="FFC000"/>
                </a:solidFill>
              </a:rPr>
              <a:t>C</a:t>
            </a:r>
            <a:endParaRPr lang="en-US" dirty="0">
              <a:solidFill>
                <a:srgbClr val="FFC000"/>
              </a:solidFill>
            </a:endParaRPr>
          </a:p>
          <a:p>
            <a:pPr marL="0" indent="0">
              <a:buNone/>
            </a:pPr>
            <a:r>
              <a:rPr lang="en-US" i="1" dirty="0">
                <a:solidFill>
                  <a:srgbClr val="FFC000"/>
                </a:solidFill>
              </a:rPr>
              <a:t>                 Linking annual financial reporting and resource allocation decisions directly to </a:t>
            </a:r>
          </a:p>
          <a:p>
            <a:pPr marL="0" indent="0">
              <a:buNone/>
            </a:pPr>
            <a:r>
              <a:rPr lang="en-US" i="1" dirty="0">
                <a:solidFill>
                  <a:srgbClr val="FFC000"/>
                </a:solidFill>
              </a:rPr>
              <a:t>                Quality Assurance priorities and strategic academic planning</a:t>
            </a:r>
            <a:endParaRPr lang="en-US" dirty="0">
              <a:solidFill>
                <a:srgbClr val="FFC000"/>
              </a:solidFill>
            </a:endParaRPr>
          </a:p>
          <a:p>
            <a:endParaRPr lang="en-US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014956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CA110D-DF17-4D9A-ECA1-641F978920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>
                <a:solidFill>
                  <a:srgbClr val="FFC000"/>
                </a:solidFill>
              </a:rPr>
              <a:t>PARTICIPANT WORKSHEET (Continue)</a:t>
            </a:r>
            <a:endParaRPr lang="en-US" sz="3200" dirty="0">
              <a:solidFill>
                <a:srgbClr val="FFC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5F3343-3114-77EF-699E-CEC972D858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9011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rgbClr val="FFC000"/>
                </a:solidFill>
              </a:rPr>
              <a:t>4.   According to the conceptual framework, which combination </a:t>
            </a:r>
          </a:p>
          <a:p>
            <a:pPr marL="0" indent="0">
              <a:buNone/>
            </a:pPr>
            <a:r>
              <a:rPr lang="en-US" sz="2400" b="1" dirty="0">
                <a:solidFill>
                  <a:srgbClr val="FFC000"/>
                </a:solidFill>
              </a:rPr>
              <a:t>       most directly leads to Institutional Excellence?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C000"/>
                </a:solidFill>
              </a:rPr>
              <a:t>        A. 	Curriculum review and faculty evaluation alone.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C000"/>
                </a:solidFill>
              </a:rPr>
              <a:t>       B.	Quality Assurance combined with Financial 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C000"/>
                </a:solidFill>
              </a:rPr>
              <a:t>               Sustainability.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C000"/>
                </a:solidFill>
              </a:rPr>
              <a:t>      C. 	Research performance and infrastructure expansion.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C000"/>
                </a:solidFill>
              </a:rPr>
              <a:t>      D. 	Government funding and student enrollment growth.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C000"/>
                </a:solidFill>
              </a:rPr>
              <a:t>     </a:t>
            </a:r>
            <a:r>
              <a:rPr lang="en-US" sz="2400" b="1" dirty="0">
                <a:solidFill>
                  <a:srgbClr val="FFC000"/>
                </a:solidFill>
              </a:rPr>
              <a:t>Correct Answer:</a:t>
            </a:r>
            <a:br>
              <a:rPr lang="en-US" sz="2400" dirty="0">
                <a:solidFill>
                  <a:srgbClr val="FFC000"/>
                </a:solidFill>
              </a:rPr>
            </a:br>
            <a:r>
              <a:rPr lang="en-US" sz="2400" dirty="0">
                <a:solidFill>
                  <a:srgbClr val="FFC000"/>
                </a:solidFill>
              </a:rPr>
              <a:t>     ✅ B — Quality Assurance combined with Financial Sustainability</a:t>
            </a:r>
          </a:p>
        </p:txBody>
      </p:sp>
    </p:spTree>
    <p:extLst>
      <p:ext uri="{BB962C8B-B14F-4D97-AF65-F5344CB8AC3E}">
        <p14:creationId xmlns:p14="http://schemas.microsoft.com/office/powerpoint/2010/main" val="282835295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FF1ABA-9408-3321-D4F3-B71B74A42A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>
                <a:solidFill>
                  <a:srgbClr val="FFC000"/>
                </a:solidFill>
              </a:rPr>
              <a:t>PARTICIPANT WORKSHEET (Continue)</a:t>
            </a:r>
            <a:endParaRPr lang="en-US" sz="3200" dirty="0">
              <a:solidFill>
                <a:srgbClr val="FFC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9EB7EE-2823-D96D-CE61-D47BE87D3F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eriod" startAt="5"/>
            </a:pPr>
            <a:r>
              <a:rPr lang="en-US" sz="2400" b="1" dirty="0">
                <a:solidFill>
                  <a:srgbClr val="FFC000"/>
                </a:solidFill>
              </a:rPr>
              <a:t>In the framework, what is the immediate outcome of effective </a:t>
            </a:r>
          </a:p>
          <a:p>
            <a:pPr marL="0" indent="0">
              <a:buNone/>
            </a:pPr>
            <a:r>
              <a:rPr lang="en-US" sz="2400" b="1" dirty="0">
                <a:solidFill>
                  <a:srgbClr val="FFC000"/>
                </a:solidFill>
              </a:rPr>
              <a:t>       Endowment Governance?</a:t>
            </a:r>
            <a:endParaRPr lang="en-US" sz="2400" dirty="0">
              <a:solidFill>
                <a:srgbClr val="FFC000"/>
              </a:solidFill>
            </a:endParaRPr>
          </a:p>
          <a:p>
            <a:pPr marL="0" indent="0">
              <a:buNone/>
            </a:pPr>
            <a:r>
              <a:rPr lang="en-US" sz="2400" b="1" dirty="0">
                <a:solidFill>
                  <a:srgbClr val="FFC000"/>
                </a:solidFill>
              </a:rPr>
              <a:t>       </a:t>
            </a:r>
            <a:r>
              <a:rPr lang="en-US" sz="2400" dirty="0">
                <a:solidFill>
                  <a:srgbClr val="FFC000"/>
                </a:solidFill>
              </a:rPr>
              <a:t>A. 	Stakeholder Trust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C000"/>
                </a:solidFill>
              </a:rPr>
              <a:t>      B.	 Institutional Excellence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C000"/>
                </a:solidFill>
              </a:rPr>
              <a:t>      C. 	Financial Resilience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C000"/>
                </a:solidFill>
              </a:rPr>
              <a:t>      D.	 Stable Academic Quality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C000"/>
                </a:solidFill>
              </a:rPr>
              <a:t>     </a:t>
            </a:r>
            <a:r>
              <a:rPr lang="en-US" sz="2400" b="1" dirty="0">
                <a:solidFill>
                  <a:srgbClr val="FFC000"/>
                </a:solidFill>
              </a:rPr>
              <a:t>Correct Answer:</a:t>
            </a:r>
            <a:br>
              <a:rPr lang="en-US" sz="2400" dirty="0">
                <a:solidFill>
                  <a:srgbClr val="FFC000"/>
                </a:solidFill>
              </a:rPr>
            </a:br>
            <a:r>
              <a:rPr lang="en-US" sz="2400" dirty="0">
                <a:solidFill>
                  <a:srgbClr val="FFC000"/>
                </a:solidFill>
              </a:rPr>
              <a:t>    ✅ C — Financial Resilience</a:t>
            </a:r>
          </a:p>
          <a:p>
            <a:endParaRPr lang="en-US" sz="24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48384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F214E7-796F-EABE-433E-9BDEB3660E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2800" b="1" dirty="0">
                <a:solidFill>
                  <a:srgbClr val="FFC000"/>
                </a:solidFill>
              </a:rPr>
              <a:t>TODAY’S SESSION ADDRESSES A QUESTION THAT IS BECOMING INCREASINGLY CENTRAL TO INSTITUTIONAL EXCELLENCE WORLDWIDE</a:t>
            </a:r>
            <a:br>
              <a:rPr lang="en-US" sz="2800" dirty="0">
                <a:solidFill>
                  <a:srgbClr val="FFC000"/>
                </a:solidFill>
              </a:rPr>
            </a:br>
            <a:endParaRPr lang="en-US" sz="2800" dirty="0">
              <a:solidFill>
                <a:srgbClr val="FFC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84417A-AB32-1AAF-C4E4-8684C50EF2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2400" dirty="0">
              <a:solidFill>
                <a:srgbClr val="FFC000"/>
              </a:solidFill>
            </a:endParaRPr>
          </a:p>
          <a:p>
            <a:pPr marL="0" indent="0">
              <a:buNone/>
            </a:pPr>
            <a:endParaRPr lang="en-US" sz="2400" dirty="0">
              <a:solidFill>
                <a:srgbClr val="FFC000"/>
              </a:solidFill>
            </a:endParaRPr>
          </a:p>
          <a:p>
            <a:pPr marL="0" indent="0">
              <a:buNone/>
            </a:pPr>
            <a:endParaRPr lang="en-US" sz="2400" dirty="0">
              <a:solidFill>
                <a:srgbClr val="FFC000"/>
              </a:solidFill>
            </a:endParaRPr>
          </a:p>
          <a:p>
            <a:pPr marL="0" indent="0">
              <a:buNone/>
            </a:pPr>
            <a:endParaRPr lang="en-US" sz="2400" dirty="0">
              <a:solidFill>
                <a:srgbClr val="FFC000"/>
              </a:solidFill>
            </a:endParaRPr>
          </a:p>
          <a:p>
            <a:pPr marL="0" indent="0" algn="ctr">
              <a:buNone/>
            </a:pPr>
            <a:r>
              <a:rPr lang="en-US" sz="2400" dirty="0">
                <a:solidFill>
                  <a:srgbClr val="FFC000"/>
                </a:solidFill>
              </a:rPr>
              <a:t>How can universities sustain academic quality if financial continuity is not assured?</a:t>
            </a:r>
          </a:p>
          <a:p>
            <a:pPr marL="0" indent="0">
              <a:buNone/>
            </a:pPr>
            <a:endParaRPr lang="en-US" sz="2400" dirty="0">
              <a:solidFill>
                <a:srgbClr val="FFC000"/>
              </a:solidFill>
            </a:endParaRPr>
          </a:p>
          <a:p>
            <a:pPr marL="0" indent="0">
              <a:buNone/>
            </a:pPr>
            <a:endParaRPr lang="en-US" sz="2400" dirty="0">
              <a:solidFill>
                <a:srgbClr val="FFC000"/>
              </a:solidFill>
            </a:endParaRPr>
          </a:p>
          <a:p>
            <a:pPr marL="0" indent="0">
              <a:buNone/>
            </a:pPr>
            <a:endParaRPr lang="en-US" sz="24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138557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7C9B6-FF87-1D28-F023-2A4B25D226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>
                <a:solidFill>
                  <a:srgbClr val="FFC000"/>
                </a:solidFill>
              </a:rPr>
              <a:t>PARTICIPANT WORKSHEET (Continue)</a:t>
            </a:r>
            <a:endParaRPr lang="en-US" sz="3200" dirty="0">
              <a:solidFill>
                <a:srgbClr val="FFC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D08B7E-2690-352A-D5C2-4DA503FD23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66122"/>
          </a:xfrm>
        </p:spPr>
        <p:txBody>
          <a:bodyPr>
            <a:normAutofit/>
          </a:bodyPr>
          <a:lstStyle/>
          <a:p>
            <a:pPr marL="514350" indent="-514350">
              <a:buAutoNum type="arabicPeriod" startAt="6"/>
            </a:pPr>
            <a:r>
              <a:rPr lang="en-US" sz="2400" b="1" dirty="0">
                <a:solidFill>
                  <a:srgbClr val="FFC000"/>
                </a:solidFill>
              </a:rPr>
              <a:t>What best distinguishes endowment governance from routine institutional budgeting?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C000"/>
                </a:solidFill>
              </a:rPr>
              <a:t>        A.	 It focuses on balancing annual operating accounts.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C000"/>
                </a:solidFill>
              </a:rPr>
              <a:t>        B. 	 It concentrates on sustaining institutional financial capacity over 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C000"/>
                </a:solidFill>
              </a:rPr>
              <a:t>      	decades through structured and accountable stewardship.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C000"/>
                </a:solidFill>
              </a:rPr>
              <a:t>       C. 	It manages short-term departmental expenditures.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C000"/>
                </a:solidFill>
              </a:rPr>
              <a:t>       D. 	It allocates funds only for research activities.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C000"/>
                </a:solidFill>
              </a:rPr>
              <a:t>       </a:t>
            </a:r>
            <a:r>
              <a:rPr lang="en-US" sz="2400" b="1" dirty="0">
                <a:solidFill>
                  <a:srgbClr val="FFC000"/>
                </a:solidFill>
              </a:rPr>
              <a:t>Correct Answer:</a:t>
            </a:r>
            <a:br>
              <a:rPr lang="en-US" sz="2400" dirty="0">
                <a:solidFill>
                  <a:srgbClr val="FFC000"/>
                </a:solidFill>
              </a:rPr>
            </a:br>
            <a:r>
              <a:rPr lang="en-US" sz="2400" dirty="0">
                <a:solidFill>
                  <a:srgbClr val="FFC000"/>
                </a:solidFill>
              </a:rPr>
              <a:t>      ✅ B — Sustaining institutional financial capacity over decades through 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C000"/>
                </a:solidFill>
              </a:rPr>
              <a:t>       structured and accountable stewardship</a:t>
            </a:r>
          </a:p>
          <a:p>
            <a:endParaRPr lang="en-US" sz="24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505968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B75639-F960-462C-072C-73C3F56AA7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>
                <a:solidFill>
                  <a:srgbClr val="FFC000"/>
                </a:solidFill>
              </a:rPr>
              <a:t>PARTICIPANT WORKSHEET (Continue)</a:t>
            </a:r>
            <a:endParaRPr lang="en-US" sz="3200" dirty="0">
              <a:solidFill>
                <a:srgbClr val="FFC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62E311-4C0A-7CC6-28A6-A54A699701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 startAt="7"/>
            </a:pPr>
            <a:r>
              <a:rPr lang="en-US" sz="2400" b="1" dirty="0">
                <a:solidFill>
                  <a:srgbClr val="FFC000"/>
                </a:solidFill>
              </a:rPr>
              <a:t>Which of the following is </a:t>
            </a:r>
            <a:r>
              <a:rPr lang="en-US" sz="2400" b="1" i="1" dirty="0">
                <a:solidFill>
                  <a:srgbClr val="FFC000"/>
                </a:solidFill>
              </a:rPr>
              <a:t>NOT</a:t>
            </a:r>
            <a:r>
              <a:rPr lang="en-US" sz="2400" b="1" dirty="0">
                <a:solidFill>
                  <a:srgbClr val="FFC000"/>
                </a:solidFill>
              </a:rPr>
              <a:t> identified as a core element of effective endowment governance in the framework?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C000"/>
                </a:solidFill>
              </a:rPr>
              <a:t>         A. 	Transparent investment policies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C000"/>
                </a:solidFill>
              </a:rPr>
              <a:t>         B.	 Independent oversight mechanisms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C000"/>
                </a:solidFill>
              </a:rPr>
              <a:t>        C. 	 Risk management protocols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C000"/>
                </a:solidFill>
              </a:rPr>
              <a:t>        D. 	Student enrollment forecasting systems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C000"/>
                </a:solidFill>
              </a:rPr>
              <a:t>        </a:t>
            </a:r>
            <a:r>
              <a:rPr lang="en-US" sz="2400" b="1" dirty="0">
                <a:solidFill>
                  <a:srgbClr val="FFC000"/>
                </a:solidFill>
              </a:rPr>
              <a:t>Correct Answer:</a:t>
            </a:r>
            <a:br>
              <a:rPr lang="en-US" sz="2400" dirty="0">
                <a:solidFill>
                  <a:srgbClr val="FFC000"/>
                </a:solidFill>
              </a:rPr>
            </a:br>
            <a:r>
              <a:rPr lang="en-US" sz="2400" dirty="0">
                <a:solidFill>
                  <a:srgbClr val="FFC000"/>
                </a:solidFill>
              </a:rPr>
              <a:t>        ✅ D — Student enrollment forecasting systems</a:t>
            </a:r>
          </a:p>
          <a:p>
            <a:endParaRPr lang="en-US" sz="24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353968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F47D1A-AC95-416A-EE4F-7EFCB05B7E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>
                <a:solidFill>
                  <a:srgbClr val="FFC000"/>
                </a:solidFill>
              </a:rPr>
              <a:t>PARTICIPANT WORKSHEET (Continue)</a:t>
            </a:r>
            <a:endParaRPr lang="en-US" sz="3200" dirty="0">
              <a:solidFill>
                <a:srgbClr val="FFC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16FA5C-E04A-3554-6BAD-3B1C085E6A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73939"/>
          </a:xfrm>
        </p:spPr>
        <p:txBody>
          <a:bodyPr>
            <a:normAutofit/>
          </a:bodyPr>
          <a:lstStyle/>
          <a:p>
            <a:pPr marL="457200" indent="-457200">
              <a:buAutoNum type="arabicPeriod" startAt="8"/>
            </a:pPr>
            <a:r>
              <a:rPr lang="en-US" sz="2400" b="1" dirty="0">
                <a:solidFill>
                  <a:srgbClr val="FFC000"/>
                </a:solidFill>
              </a:rPr>
              <a:t>According to the framework, why are endowments considered strategic </a:t>
            </a:r>
          </a:p>
          <a:p>
            <a:pPr marL="0" indent="0">
              <a:buNone/>
            </a:pPr>
            <a:r>
              <a:rPr lang="en-US" sz="2400" b="1" dirty="0">
                <a:solidFill>
                  <a:srgbClr val="FFC000"/>
                </a:solidFill>
              </a:rPr>
              <a:t>       instruments rather than merely financial reserves?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C000"/>
                </a:solidFill>
              </a:rPr>
              <a:t>       A. 	They allow universities to increase short-term operating budgets.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C000"/>
                </a:solidFill>
              </a:rPr>
              <a:t>      B. 	They safeguard academic quality over time by providing a stable 	financial foundation for Quality Assurance commitments.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C000"/>
                </a:solidFill>
              </a:rPr>
              <a:t>      C. 	They replace the need for Quality Assurance systems.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C000"/>
                </a:solidFill>
              </a:rPr>
              <a:t>      D. 	They are used only for constructing new campus buildings.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C000"/>
                </a:solidFill>
              </a:rPr>
              <a:t>     </a:t>
            </a:r>
            <a:r>
              <a:rPr lang="en-US" sz="2400" b="1" dirty="0">
                <a:solidFill>
                  <a:srgbClr val="FFC000"/>
                </a:solidFill>
              </a:rPr>
              <a:t>Correct Answer:</a:t>
            </a:r>
            <a:br>
              <a:rPr lang="en-US" sz="2400" dirty="0">
                <a:solidFill>
                  <a:srgbClr val="FFC000"/>
                </a:solidFill>
              </a:rPr>
            </a:br>
            <a:r>
              <a:rPr lang="en-US" sz="2400" dirty="0">
                <a:solidFill>
                  <a:srgbClr val="FFC000"/>
                </a:solidFill>
              </a:rPr>
              <a:t>    ✅ B — They safeguard academic quality over time by providing a stable 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C000"/>
                </a:solidFill>
              </a:rPr>
              <a:t>    financial foundation for Quality Assurance commitments.</a:t>
            </a:r>
          </a:p>
          <a:p>
            <a:endParaRPr lang="en-US" sz="24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322830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1D862A-58D2-75EA-6BFA-08E06A068A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>
                <a:solidFill>
                  <a:srgbClr val="FFC000"/>
                </a:solidFill>
              </a:rPr>
              <a:t>PARTICIPANT WORKSHEET (Continue)</a:t>
            </a:r>
            <a:endParaRPr lang="en-US" sz="3200" dirty="0">
              <a:solidFill>
                <a:srgbClr val="FFC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E68CA1-43FE-364F-3913-41F73F1F78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rgbClr val="FFC000"/>
                </a:solidFill>
              </a:rPr>
              <a:t>9</a:t>
            </a:r>
            <a:r>
              <a:rPr lang="en-US" sz="2400" dirty="0">
                <a:solidFill>
                  <a:srgbClr val="FFC000"/>
                </a:solidFill>
              </a:rPr>
              <a:t>.   </a:t>
            </a:r>
            <a:r>
              <a:rPr lang="en-US" sz="2400" b="1" dirty="0">
                <a:solidFill>
                  <a:srgbClr val="FFC000"/>
                </a:solidFill>
              </a:rPr>
              <a:t>Which of the following is </a:t>
            </a:r>
            <a:r>
              <a:rPr lang="en-US" sz="2400" b="1" i="1" dirty="0">
                <a:solidFill>
                  <a:srgbClr val="FFC000"/>
                </a:solidFill>
              </a:rPr>
              <a:t>NOT</a:t>
            </a:r>
            <a:r>
              <a:rPr lang="en-US" sz="2400" b="1" dirty="0">
                <a:solidFill>
                  <a:srgbClr val="FFC000"/>
                </a:solidFill>
              </a:rPr>
              <a:t> identified as a key way endowments   </a:t>
            </a:r>
          </a:p>
          <a:p>
            <a:pPr marL="0" indent="0">
              <a:buNone/>
            </a:pPr>
            <a:r>
              <a:rPr lang="en-US" sz="2400" b="1" dirty="0">
                <a:solidFill>
                  <a:srgbClr val="FFC000"/>
                </a:solidFill>
              </a:rPr>
              <a:t>        support Quality Assurance?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C000"/>
                </a:solidFill>
              </a:rPr>
              <a:t>        A. 	Sustaining scholarships and student access.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C000"/>
                </a:solidFill>
              </a:rPr>
              <a:t>        B. 	Financing faculty development and research continuity.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C000"/>
                </a:solidFill>
              </a:rPr>
              <a:t>        C.	 Supporting infrastructure renewal and academic innovation.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C000"/>
                </a:solidFill>
              </a:rPr>
              <a:t>        D. 	Determining student grading and assessment policies.</a:t>
            </a:r>
          </a:p>
          <a:p>
            <a:pPr marL="0" indent="0">
              <a:buNone/>
            </a:pPr>
            <a:r>
              <a:rPr lang="en-US" sz="2400" b="1" dirty="0">
                <a:solidFill>
                  <a:srgbClr val="FFC000"/>
                </a:solidFill>
              </a:rPr>
              <a:t>       Correct Answer:</a:t>
            </a:r>
            <a:br>
              <a:rPr lang="en-US" sz="2400" dirty="0">
                <a:solidFill>
                  <a:srgbClr val="FFC000"/>
                </a:solidFill>
              </a:rPr>
            </a:br>
            <a:r>
              <a:rPr lang="en-US" sz="2400" dirty="0">
                <a:solidFill>
                  <a:srgbClr val="FFC000"/>
                </a:solidFill>
              </a:rPr>
              <a:t>       ✅ D — Determining student grading and assessment policies.</a:t>
            </a:r>
          </a:p>
          <a:p>
            <a:endParaRPr lang="en-US" sz="24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001072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C09726-3875-09AD-4607-679DE51115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>
                <a:solidFill>
                  <a:srgbClr val="FFC000"/>
                </a:solidFill>
              </a:rPr>
              <a:t>PARTICIPANT WORKSHEET (Continue)</a:t>
            </a:r>
            <a:endParaRPr lang="en-US" sz="3200" dirty="0">
              <a:solidFill>
                <a:srgbClr val="FFC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58EEAB-EB72-F255-8A42-D43CB4A772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eriod" startAt="10"/>
            </a:pPr>
            <a:r>
              <a:rPr lang="en-US" sz="2400" b="1" dirty="0">
                <a:solidFill>
                  <a:srgbClr val="FFC000"/>
                </a:solidFill>
              </a:rPr>
              <a:t>  What is the primary purpose of maintaining a financial risk register </a:t>
            </a:r>
          </a:p>
          <a:p>
            <a:pPr marL="0" indent="0">
              <a:buNone/>
            </a:pPr>
            <a:r>
              <a:rPr lang="en-US" sz="2400" b="1" dirty="0">
                <a:solidFill>
                  <a:srgbClr val="FFC000"/>
                </a:solidFill>
              </a:rPr>
              <a:t>         within Quality Assurance systems?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C000"/>
                </a:solidFill>
              </a:rPr>
              <a:t>         A. 	To replace academic performance evaluation processes.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C000"/>
                </a:solidFill>
              </a:rPr>
              <a:t>        B. 	To identify financial threats and link them to proactive measures that 		protect academic quality.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C000"/>
                </a:solidFill>
              </a:rPr>
              <a:t>        C. 	To increase annual budget allocations.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C000"/>
                </a:solidFill>
              </a:rPr>
              <a:t>        D. 	To monitor student enrollment trends.</a:t>
            </a:r>
          </a:p>
          <a:p>
            <a:pPr marL="0" indent="0">
              <a:buNone/>
            </a:pPr>
            <a:r>
              <a:rPr lang="en-US" sz="2400" b="1" dirty="0">
                <a:solidFill>
                  <a:srgbClr val="FFC000"/>
                </a:solidFill>
              </a:rPr>
              <a:t>        Correct Answer:</a:t>
            </a:r>
            <a:br>
              <a:rPr lang="en-US" sz="2400" dirty="0">
                <a:solidFill>
                  <a:srgbClr val="FFC000"/>
                </a:solidFill>
              </a:rPr>
            </a:br>
            <a:r>
              <a:rPr lang="en-US" sz="2400" dirty="0">
                <a:solidFill>
                  <a:srgbClr val="FFC000"/>
                </a:solidFill>
              </a:rPr>
              <a:t>       ✅ B — To identify financial threats and link them to proactive measures 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C000"/>
                </a:solidFill>
              </a:rPr>
              <a:t>        that protect academic quality.</a:t>
            </a:r>
          </a:p>
          <a:p>
            <a:endParaRPr lang="en-US" sz="24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415733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5CBB53-9BAB-F929-C338-D397F4FBE4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>
                <a:solidFill>
                  <a:srgbClr val="FFC000"/>
                </a:solidFill>
              </a:rPr>
              <a:t>PARTICIPANT WORKSHEET (Continue)</a:t>
            </a:r>
            <a:endParaRPr lang="en-US" sz="3200" dirty="0">
              <a:solidFill>
                <a:srgbClr val="FFC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F9E26A-D8A8-2977-EBCB-32975F4AB5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rgbClr val="FFC000"/>
                </a:solidFill>
              </a:rPr>
              <a:t>11. Which of the following is identified as a financial risk that can directly </a:t>
            </a:r>
          </a:p>
          <a:p>
            <a:pPr marL="0" indent="0">
              <a:buNone/>
            </a:pPr>
            <a:r>
              <a:rPr lang="en-US" sz="2400" b="1" dirty="0">
                <a:solidFill>
                  <a:srgbClr val="FFC000"/>
                </a:solidFill>
              </a:rPr>
              <a:t>        undermine academic quality continuity?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C000"/>
                </a:solidFill>
              </a:rPr>
              <a:t>        A. 	Faculty participation in conferences.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C000"/>
                </a:solidFill>
              </a:rPr>
              <a:t>       B.	Donor concentration and funding volatility.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C000"/>
                </a:solidFill>
              </a:rPr>
              <a:t>       C. 	Curriculum modernization initiatives.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C000"/>
                </a:solidFill>
              </a:rPr>
              <a:t>       D.	 Expansion of student services. 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C000"/>
                </a:solidFill>
              </a:rPr>
              <a:t>       </a:t>
            </a:r>
            <a:r>
              <a:rPr lang="en-US" sz="2400" b="1" dirty="0">
                <a:solidFill>
                  <a:srgbClr val="FFC000"/>
                </a:solidFill>
              </a:rPr>
              <a:t>Correct Answer:</a:t>
            </a:r>
            <a:br>
              <a:rPr lang="en-US" sz="2400" dirty="0">
                <a:solidFill>
                  <a:srgbClr val="FFC000"/>
                </a:solidFill>
              </a:rPr>
            </a:br>
            <a:r>
              <a:rPr lang="en-US" sz="2400" dirty="0">
                <a:solidFill>
                  <a:srgbClr val="FFC000"/>
                </a:solidFill>
              </a:rPr>
              <a:t>      ✅ B — Donor concentration and funding volatility.</a:t>
            </a:r>
          </a:p>
          <a:p>
            <a:endParaRPr lang="en-US" sz="24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023281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0F0ADB-234B-A971-3E78-4BC27B1FA7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>
                <a:solidFill>
                  <a:srgbClr val="FFC000"/>
                </a:solidFill>
              </a:rPr>
              <a:t>PARTICIPANT WORKSHEET (Continue)</a:t>
            </a:r>
            <a:endParaRPr lang="en-US" sz="3200" dirty="0">
              <a:solidFill>
                <a:srgbClr val="FFC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45A09C-45C3-6EC5-08C5-22A2B54088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 startAt="12"/>
            </a:pPr>
            <a:r>
              <a:rPr lang="en-US" sz="2400" b="1" dirty="0">
                <a:solidFill>
                  <a:srgbClr val="FFC000"/>
                </a:solidFill>
              </a:rPr>
              <a:t>   According to the Stakeholder Trust Loop, what initiates the cycle of       </a:t>
            </a:r>
          </a:p>
          <a:p>
            <a:pPr marL="0" indent="0">
              <a:buNone/>
            </a:pPr>
            <a:r>
              <a:rPr lang="en-US" sz="2400" b="1" dirty="0">
                <a:solidFill>
                  <a:srgbClr val="FFC000"/>
                </a:solidFill>
              </a:rPr>
              <a:t>           institutional trust?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C000"/>
                </a:solidFill>
              </a:rPr>
              <a:t>          A.	 Increased student enrollment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C000"/>
                </a:solidFill>
              </a:rPr>
              <a:t>         B. 	 Transparent financial reporting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C000"/>
                </a:solidFill>
              </a:rPr>
              <a:t>         C. 	 Government funding allocations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C000"/>
                </a:solidFill>
              </a:rPr>
              <a:t>         D. 	Expansion of academic programs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C000"/>
                </a:solidFill>
              </a:rPr>
              <a:t>         </a:t>
            </a:r>
            <a:r>
              <a:rPr lang="en-US" sz="2400" b="1" dirty="0">
                <a:solidFill>
                  <a:srgbClr val="FFC000"/>
                </a:solidFill>
              </a:rPr>
              <a:t>Correct Answer:</a:t>
            </a:r>
            <a:br>
              <a:rPr lang="en-US" sz="2400" dirty="0">
                <a:solidFill>
                  <a:srgbClr val="FFC000"/>
                </a:solidFill>
              </a:rPr>
            </a:br>
            <a:r>
              <a:rPr lang="en-US" sz="2400" dirty="0">
                <a:solidFill>
                  <a:srgbClr val="FFC000"/>
                </a:solidFill>
              </a:rPr>
              <a:t>         ✅ B — Transparent financial reporting</a:t>
            </a:r>
          </a:p>
          <a:p>
            <a:endParaRPr lang="en-US" sz="24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292720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52D436-D40C-C4A3-6658-3772220068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>
                <a:solidFill>
                  <a:srgbClr val="FFC000"/>
                </a:solidFill>
              </a:rPr>
              <a:t>PART-2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464B70-D023-2616-F19F-961C82B478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 algn="ctr">
              <a:buNone/>
            </a:pPr>
            <a:r>
              <a:rPr lang="en-US" b="1" dirty="0">
                <a:solidFill>
                  <a:srgbClr val="FFC000"/>
                </a:solidFill>
              </a:rPr>
              <a:t>WORKSHEET ACTIVITY</a:t>
            </a:r>
          </a:p>
        </p:txBody>
      </p:sp>
    </p:spTree>
    <p:extLst>
      <p:ext uri="{BB962C8B-B14F-4D97-AF65-F5344CB8AC3E}">
        <p14:creationId xmlns:p14="http://schemas.microsoft.com/office/powerpoint/2010/main" val="25432162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6D670A-9E2D-5B26-058D-4E59B8943E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84665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>
                <a:solidFill>
                  <a:srgbClr val="FFC000"/>
                </a:solidFill>
              </a:rPr>
              <a:t>WRAP-UP &amp; CLOSING REMARKS</a:t>
            </a:r>
            <a:endParaRPr lang="en-US" sz="3200" dirty="0">
              <a:solidFill>
                <a:srgbClr val="FFC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9A7CAD-14D2-C26D-AE3E-90E5FC6FCB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94646"/>
            <a:ext cx="10515600" cy="5486399"/>
          </a:xfrm>
        </p:spPr>
        <p:txBody>
          <a:bodyPr>
            <a:noAutofit/>
          </a:bodyPr>
          <a:lstStyle/>
          <a:p>
            <a:r>
              <a:rPr lang="en-US" sz="2400" dirty="0">
                <a:solidFill>
                  <a:srgbClr val="FFC000"/>
                </a:solidFill>
              </a:rPr>
              <a:t>We began by recognizing that while Quality Assurance has become central to safeguarding academic standards, financial sustainability remains the critical enabler that ensures those standards can be maintained </a:t>
            </a:r>
            <a:r>
              <a:rPr lang="en-US" sz="2400">
                <a:solidFill>
                  <a:srgbClr val="FFC000"/>
                </a:solidFill>
              </a:rPr>
              <a:t>over time without </a:t>
            </a:r>
            <a:r>
              <a:rPr lang="en-US" sz="2400" dirty="0">
                <a:solidFill>
                  <a:srgbClr val="FFC000"/>
                </a:solidFill>
              </a:rPr>
              <a:t>financial continuity, even the strongest QA systems struggle to deliver lasting impact</a:t>
            </a:r>
          </a:p>
          <a:p>
            <a:r>
              <a:rPr lang="en-US" sz="2400" dirty="0">
                <a:solidFill>
                  <a:srgbClr val="FFC000"/>
                </a:solidFill>
              </a:rPr>
              <a:t>We have seen how endowment governance — through transparent stewardship, accountable oversight, and strategic investment — builds institutional resilience and strengthens stakeholder trust</a:t>
            </a:r>
          </a:p>
          <a:p>
            <a:r>
              <a:rPr lang="en-US" sz="2400" dirty="0">
                <a:solidFill>
                  <a:srgbClr val="FFC000"/>
                </a:solidFill>
              </a:rPr>
              <a:t>We have also acknowledged that risk-aware financial planning is essential to protecting academic quality from external shocks and funding volatility</a:t>
            </a:r>
          </a:p>
        </p:txBody>
      </p:sp>
    </p:spTree>
    <p:extLst>
      <p:ext uri="{BB962C8B-B14F-4D97-AF65-F5344CB8AC3E}">
        <p14:creationId xmlns:p14="http://schemas.microsoft.com/office/powerpoint/2010/main" val="114587285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D880D3-F283-1A5D-8DBF-3F2518E208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200" b="1" dirty="0">
                <a:solidFill>
                  <a:srgbClr val="FFC000"/>
                </a:solidFill>
              </a:rPr>
              <a:t>KEY TAKEAWAYS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A9F509-0F85-83E4-CF32-D3FD1CD5CD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2400" dirty="0">
                <a:solidFill>
                  <a:srgbClr val="FFC000"/>
                </a:solidFill>
              </a:rPr>
              <a:t>Financial sustainability is a foundational enabler of Quality Assurance</a:t>
            </a:r>
          </a:p>
          <a:p>
            <a:pPr lvl="0"/>
            <a:r>
              <a:rPr lang="en-US" sz="2400" dirty="0">
                <a:solidFill>
                  <a:srgbClr val="FFC000"/>
                </a:solidFill>
              </a:rPr>
              <a:t>Endowment governance strengthens transparency, resilience, and trust</a:t>
            </a:r>
          </a:p>
          <a:p>
            <a:pPr lvl="0"/>
            <a:r>
              <a:rPr lang="en-US" sz="2400" dirty="0">
                <a:solidFill>
                  <a:srgbClr val="FFC000"/>
                </a:solidFill>
              </a:rPr>
              <a:t>Risk-aware planning protects academic quality and institutional continuity</a:t>
            </a:r>
          </a:p>
          <a:p>
            <a:r>
              <a:rPr lang="en-US" sz="2400" dirty="0">
                <a:solidFill>
                  <a:srgbClr val="FFC000"/>
                </a:solidFill>
              </a:rPr>
              <a:t>Shared indicators and frameworks are globally transferable and scalable</a:t>
            </a:r>
          </a:p>
        </p:txBody>
      </p:sp>
    </p:spTree>
    <p:extLst>
      <p:ext uri="{BB962C8B-B14F-4D97-AF65-F5344CB8AC3E}">
        <p14:creationId xmlns:p14="http://schemas.microsoft.com/office/powerpoint/2010/main" val="42690922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D733D6-E97B-84CC-88BB-49DC03EA6E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210177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>
                <a:solidFill>
                  <a:srgbClr val="FFC000"/>
                </a:solidFill>
              </a:rPr>
              <a:t>SESSION INVITES YOU TO EXPLORE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E5A42C-417E-0CF1-C49E-073251E251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2400" dirty="0">
                <a:solidFill>
                  <a:srgbClr val="FFC000"/>
                </a:solidFill>
              </a:rPr>
              <a:t>How financial sustainability can be embedded into Quality Assurance frameworks</a:t>
            </a:r>
          </a:p>
          <a:p>
            <a:pPr lvl="0"/>
            <a:r>
              <a:rPr lang="en-US" sz="2400" dirty="0">
                <a:solidFill>
                  <a:srgbClr val="FFC000"/>
                </a:solidFill>
              </a:rPr>
              <a:t>How transparent endowment governance strengthens institutional resilience</a:t>
            </a:r>
          </a:p>
          <a:p>
            <a:pPr lvl="0"/>
            <a:r>
              <a:rPr lang="en-US" sz="2400" dirty="0">
                <a:solidFill>
                  <a:srgbClr val="FFC000"/>
                </a:solidFill>
              </a:rPr>
              <a:t>How these practices build trust among accreditors, governments, donors, students, and society</a:t>
            </a:r>
          </a:p>
        </p:txBody>
      </p:sp>
    </p:spTree>
    <p:extLst>
      <p:ext uri="{BB962C8B-B14F-4D97-AF65-F5344CB8AC3E}">
        <p14:creationId xmlns:p14="http://schemas.microsoft.com/office/powerpoint/2010/main" val="344600490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12DC50-1750-9CB3-936A-942B8688C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200" b="1" dirty="0">
                <a:solidFill>
                  <a:srgbClr val="FFC000"/>
                </a:solidFill>
              </a:rPr>
              <a:t>CLOSING MESSAGE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3BCD54-008C-5EF5-FE63-FCF5DF4CD1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>
              <a:solidFill>
                <a:srgbClr val="FFC000"/>
              </a:solidFill>
            </a:endParaRPr>
          </a:p>
          <a:p>
            <a:pPr marL="0" indent="0" algn="ctr">
              <a:buNone/>
            </a:pPr>
            <a:endParaRPr lang="en-US" dirty="0">
              <a:solidFill>
                <a:srgbClr val="FFC000"/>
              </a:solidFill>
            </a:endParaRPr>
          </a:p>
          <a:p>
            <a:pPr marL="0" indent="0" algn="ctr">
              <a:buNone/>
            </a:pPr>
            <a:r>
              <a:rPr lang="en-US" dirty="0">
                <a:solidFill>
                  <a:srgbClr val="FFC000"/>
                </a:solidFill>
              </a:rPr>
              <a:t> “Quality Assurance secures academic excellence.</a:t>
            </a:r>
            <a:br>
              <a:rPr lang="en-US" dirty="0">
                <a:solidFill>
                  <a:srgbClr val="FFC000"/>
                </a:solidFill>
              </a:rPr>
            </a:br>
            <a:r>
              <a:rPr lang="en-US" b="1" dirty="0">
                <a:solidFill>
                  <a:srgbClr val="FFC000"/>
                </a:solidFill>
              </a:rPr>
              <a:t>Financial Sustainability secures its future.</a:t>
            </a:r>
            <a:r>
              <a:rPr lang="en-US" dirty="0">
                <a:solidFill>
                  <a:srgbClr val="FFC000"/>
                </a:solidFill>
              </a:rPr>
              <a:t>”</a:t>
            </a:r>
          </a:p>
          <a:p>
            <a:pPr marL="0" indent="0">
              <a:buNone/>
            </a:pPr>
            <a:endParaRPr lang="en-US" dirty="0">
              <a:solidFill>
                <a:srgbClr val="FFC00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FFC00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FFC00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311025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7D1878-8B70-97C1-D070-8D3CE796FD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D7A2ED-66B0-4567-B526-14D001B6C7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solidFill>
                <a:srgbClr val="FFC000"/>
              </a:solidFill>
            </a:endParaRPr>
          </a:p>
          <a:p>
            <a:endParaRPr lang="en-US" dirty="0">
              <a:solidFill>
                <a:srgbClr val="FFC000"/>
              </a:solidFill>
            </a:endParaRPr>
          </a:p>
          <a:p>
            <a:endParaRPr lang="en-US" dirty="0">
              <a:solidFill>
                <a:srgbClr val="FFC000"/>
              </a:solidFill>
            </a:endParaRPr>
          </a:p>
          <a:p>
            <a:pPr marL="0" indent="0" algn="ctr">
              <a:buNone/>
            </a:pPr>
            <a:r>
              <a:rPr lang="en-US" sz="3600" b="1" dirty="0">
                <a:solidFill>
                  <a:srgbClr val="FFC000"/>
                </a:solidFill>
              </a:rPr>
              <a:t>THANKYOU</a:t>
            </a:r>
            <a:endParaRPr lang="en-US" sz="3600" dirty="0">
              <a:solidFill>
                <a:srgbClr val="FFC00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32089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15AAC3-7EE3-08EA-B78E-069198A7F7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>
                <a:solidFill>
                  <a:srgbClr val="FFC000"/>
                </a:solidFill>
              </a:rPr>
              <a:t>WHY THIS SESSION 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336AAE-241E-2B95-5128-86137B8A11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2400" dirty="0">
                <a:solidFill>
                  <a:srgbClr val="FFC000"/>
                </a:solidFill>
              </a:rPr>
              <a:t>Quality Assurance has matured academically</a:t>
            </a:r>
          </a:p>
          <a:p>
            <a:pPr lvl="0"/>
            <a:r>
              <a:rPr lang="en-US" sz="2400" dirty="0">
                <a:solidFill>
                  <a:srgbClr val="FFC000"/>
                </a:solidFill>
              </a:rPr>
              <a:t>Financial sustainability remains under-integrated</a:t>
            </a:r>
          </a:p>
          <a:p>
            <a:pPr lvl="0"/>
            <a:r>
              <a:rPr lang="en-US" sz="2400" dirty="0">
                <a:solidFill>
                  <a:srgbClr val="FFC000"/>
                </a:solidFill>
              </a:rPr>
              <a:t>Funding volatility threatens continuity of quality</a:t>
            </a:r>
          </a:p>
          <a:p>
            <a:pPr lvl="0"/>
            <a:r>
              <a:rPr lang="en-US" sz="2400" dirty="0">
                <a:solidFill>
                  <a:srgbClr val="FFC000"/>
                </a:solidFill>
              </a:rPr>
              <a:t>Trust in governance = trust in quality outcomes</a:t>
            </a:r>
          </a:p>
          <a:p>
            <a:pPr marL="0" lvl="0" indent="0">
              <a:buNone/>
            </a:pPr>
            <a:br>
              <a:rPr lang="en-US" sz="2400">
                <a:solidFill>
                  <a:srgbClr val="FFC000"/>
                </a:solidFill>
              </a:rPr>
            </a:br>
            <a:r>
              <a:rPr lang="en-US" sz="2400">
                <a:solidFill>
                  <a:srgbClr val="FFC000"/>
                </a:solidFill>
              </a:rPr>
              <a:t>    </a:t>
            </a:r>
            <a:r>
              <a:rPr lang="en-US" sz="2400" b="1">
                <a:solidFill>
                  <a:srgbClr val="FFC000"/>
                </a:solidFill>
              </a:rPr>
              <a:t>Core </a:t>
            </a:r>
            <a:r>
              <a:rPr lang="en-US" sz="2400" b="1" dirty="0">
                <a:solidFill>
                  <a:srgbClr val="FFC000"/>
                </a:solidFill>
              </a:rPr>
              <a:t>Question:</a:t>
            </a:r>
            <a:br>
              <a:rPr lang="en-US" sz="2400">
                <a:solidFill>
                  <a:srgbClr val="FFC000"/>
                </a:solidFill>
              </a:rPr>
            </a:br>
            <a:r>
              <a:rPr lang="en-US" sz="2400">
                <a:solidFill>
                  <a:srgbClr val="FFC000"/>
                </a:solidFill>
              </a:rPr>
              <a:t>    </a:t>
            </a:r>
            <a:r>
              <a:rPr lang="en-US" sz="2400" i="1">
                <a:solidFill>
                  <a:srgbClr val="FFC000"/>
                </a:solidFill>
              </a:rPr>
              <a:t>Can </a:t>
            </a:r>
            <a:r>
              <a:rPr lang="en-US" sz="2400" i="1" dirty="0">
                <a:solidFill>
                  <a:srgbClr val="FFC000"/>
                </a:solidFill>
              </a:rPr>
              <a:t>QA exist without financial resilience?</a:t>
            </a:r>
            <a:endParaRPr lang="en-US" sz="24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2296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86FE0A-FBEB-343A-7344-68B45D099C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>
                <a:solidFill>
                  <a:srgbClr val="FFC000"/>
                </a:solidFill>
              </a:rPr>
              <a:t>FINANCIAL SUSTAINABILITY AS A MISSING QA DIMENSION</a:t>
            </a:r>
            <a:endParaRPr lang="en-US" sz="3200" dirty="0">
              <a:solidFill>
                <a:srgbClr val="FFC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D5B0C4-2DB8-440D-59FE-2CB27E6049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2400" dirty="0">
                <a:solidFill>
                  <a:srgbClr val="FFC000"/>
                </a:solidFill>
              </a:rPr>
              <a:t> </a:t>
            </a:r>
            <a:r>
              <a:rPr lang="en-US" sz="2400" b="1" dirty="0">
                <a:solidFill>
                  <a:srgbClr val="FFC000"/>
                </a:solidFill>
              </a:rPr>
              <a:t>Traditional QA Focus:</a:t>
            </a:r>
          </a:p>
          <a:p>
            <a:pPr marL="0" lvl="0" indent="0">
              <a:buNone/>
            </a:pPr>
            <a:r>
              <a:rPr lang="en-US" sz="2400" dirty="0">
                <a:solidFill>
                  <a:srgbClr val="FFC000"/>
                </a:solidFill>
              </a:rPr>
              <a:t>       -  Curriculum</a:t>
            </a:r>
          </a:p>
          <a:p>
            <a:pPr marL="0" lvl="0" indent="0">
              <a:buNone/>
            </a:pPr>
            <a:r>
              <a:rPr lang="en-US" sz="2400" dirty="0">
                <a:solidFill>
                  <a:srgbClr val="FFC000"/>
                </a:solidFill>
              </a:rPr>
              <a:t>       -  Assessment</a:t>
            </a:r>
          </a:p>
          <a:p>
            <a:pPr marL="0" lvl="0" indent="0">
              <a:buNone/>
            </a:pPr>
            <a:r>
              <a:rPr lang="en-US" sz="2400" dirty="0">
                <a:solidFill>
                  <a:srgbClr val="FFC000"/>
                </a:solidFill>
              </a:rPr>
              <a:t>       -  Faculty</a:t>
            </a:r>
          </a:p>
          <a:p>
            <a:pPr marL="0" lvl="0" indent="0">
              <a:buNone/>
            </a:pPr>
            <a:r>
              <a:rPr lang="en-US" sz="2400" dirty="0">
                <a:solidFill>
                  <a:srgbClr val="FFC000"/>
                </a:solidFill>
              </a:rPr>
              <a:t>       -  Facilities</a:t>
            </a:r>
          </a:p>
          <a:p>
            <a:pPr marL="0" lvl="0" indent="0">
              <a:buNone/>
            </a:pPr>
            <a:r>
              <a:rPr lang="en-US" sz="2400" dirty="0">
                <a:solidFill>
                  <a:srgbClr val="FFC000"/>
                </a:solidFill>
              </a:rPr>
              <a:t>       -  Research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400" b="1" dirty="0">
                <a:solidFill>
                  <a:srgbClr val="FFC000"/>
                </a:solidFill>
              </a:rPr>
              <a:t> Missing Layer: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C000"/>
                </a:solidFill>
              </a:rPr>
              <a:t>      -   Long-term financial continuity</a:t>
            </a:r>
          </a:p>
          <a:p>
            <a:pPr marL="0" lvl="0" indent="0">
              <a:buNone/>
            </a:pPr>
            <a:r>
              <a:rPr lang="en-US" sz="2400" dirty="0">
                <a:solidFill>
                  <a:srgbClr val="FFC000"/>
                </a:solidFill>
              </a:rPr>
              <a:t>      -   Risk preparedness</a:t>
            </a:r>
          </a:p>
          <a:p>
            <a:pPr marL="0" lvl="0" indent="0">
              <a:buNone/>
            </a:pPr>
            <a:r>
              <a:rPr lang="en-US" sz="2400" dirty="0">
                <a:solidFill>
                  <a:srgbClr val="FFC000"/>
                </a:solidFill>
              </a:rPr>
              <a:t>      -   Endowment stewardship</a:t>
            </a:r>
          </a:p>
          <a:p>
            <a:endParaRPr lang="en-US" sz="24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46597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073850-F4A9-D65A-5371-328BB98862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>
                <a:solidFill>
                  <a:srgbClr val="FFC000"/>
                </a:solidFill>
              </a:rPr>
              <a:t>CONCEPTUAL FRAMEWORK</a:t>
            </a:r>
            <a:endParaRPr lang="en-US" sz="3200" dirty="0">
              <a:solidFill>
                <a:srgbClr val="FFC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D3ED7E-39A7-C2E9-694A-ED0011F925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84228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>
                <a:solidFill>
                  <a:srgbClr val="FFC000"/>
                </a:solidFill>
              </a:rPr>
              <a:t>Quality Assurance + Financial Sustainability = Institutional Excellence</a:t>
            </a:r>
            <a:endParaRPr lang="en-US" sz="2400" dirty="0">
              <a:solidFill>
                <a:srgbClr val="FFC0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FFC000"/>
                </a:solidFill>
              </a:rPr>
              <a:t>    </a:t>
            </a:r>
            <a:r>
              <a:rPr lang="en-US" b="1" dirty="0">
                <a:solidFill>
                  <a:srgbClr val="FFC000"/>
                </a:solidFill>
              </a:rPr>
              <a:t>Diagram concept:</a:t>
            </a:r>
          </a:p>
          <a:p>
            <a:pPr marL="0" indent="0">
              <a:buNone/>
            </a:pPr>
            <a:r>
              <a:rPr lang="en-US" dirty="0">
                <a:solidFill>
                  <a:srgbClr val="FFC000"/>
                </a:solidFill>
              </a:rPr>
              <a:t>                                                      Endowment Governance</a:t>
            </a:r>
          </a:p>
          <a:p>
            <a:pPr marL="0" indent="0">
              <a:buNone/>
            </a:pPr>
            <a:r>
              <a:rPr lang="en-US" dirty="0">
                <a:solidFill>
                  <a:srgbClr val="FFC000"/>
                </a:solidFill>
              </a:rPr>
              <a:t>                                                                             </a:t>
            </a:r>
            <a:r>
              <a:rPr lang="en-US" b="1" dirty="0">
                <a:solidFill>
                  <a:srgbClr val="FFC000"/>
                </a:solidFill>
              </a:rPr>
              <a:t>↓</a:t>
            </a:r>
          </a:p>
          <a:p>
            <a:pPr marL="0" indent="0">
              <a:buNone/>
            </a:pPr>
            <a:r>
              <a:rPr lang="en-US" dirty="0">
                <a:solidFill>
                  <a:srgbClr val="FFC000"/>
                </a:solidFill>
              </a:rPr>
              <a:t>                                                           Financial Resilience</a:t>
            </a:r>
          </a:p>
          <a:p>
            <a:pPr marL="0" indent="0">
              <a:buNone/>
            </a:pPr>
            <a:r>
              <a:rPr lang="en-US" dirty="0">
                <a:solidFill>
                  <a:srgbClr val="FFC000"/>
                </a:solidFill>
              </a:rPr>
              <a:t>                   			                  </a:t>
            </a:r>
            <a:r>
              <a:rPr lang="en-US" b="1" dirty="0">
                <a:solidFill>
                  <a:srgbClr val="FFC000"/>
                </a:solidFill>
              </a:rPr>
              <a:t>↓</a:t>
            </a:r>
          </a:p>
          <a:p>
            <a:pPr marL="0" indent="0">
              <a:buNone/>
            </a:pPr>
            <a:r>
              <a:rPr lang="en-US" dirty="0">
                <a:solidFill>
                  <a:srgbClr val="FFC000"/>
                </a:solidFill>
              </a:rPr>
              <a:t>			            Stable Academic Quality</a:t>
            </a:r>
          </a:p>
          <a:p>
            <a:pPr marL="0" indent="0">
              <a:buNone/>
            </a:pPr>
            <a:r>
              <a:rPr lang="en-US" dirty="0">
                <a:solidFill>
                  <a:srgbClr val="FFC000"/>
                </a:solidFill>
              </a:rPr>
              <a:t>                  			            </a:t>
            </a:r>
            <a:r>
              <a:rPr lang="en-US" b="1" dirty="0">
                <a:solidFill>
                  <a:srgbClr val="FFC000"/>
                </a:solidFill>
              </a:rPr>
              <a:t>      ↓</a:t>
            </a:r>
          </a:p>
          <a:p>
            <a:pPr marL="0" indent="0">
              <a:buNone/>
            </a:pPr>
            <a:r>
              <a:rPr lang="en-US" dirty="0">
                <a:solidFill>
                  <a:srgbClr val="FFC000"/>
                </a:solidFill>
              </a:rPr>
              <a:t>				  Stakeholder Trust</a:t>
            </a:r>
          </a:p>
          <a:p>
            <a:pPr marL="0" indent="0">
              <a:buNone/>
            </a:pPr>
            <a:r>
              <a:rPr lang="en-US" dirty="0">
                <a:solidFill>
                  <a:srgbClr val="FFC000"/>
                </a:solidFill>
              </a:rPr>
              <a:t>                                                                             </a:t>
            </a:r>
            <a:r>
              <a:rPr lang="en-US" b="1" dirty="0">
                <a:solidFill>
                  <a:srgbClr val="FFC000"/>
                </a:solidFill>
              </a:rPr>
              <a:t>↓</a:t>
            </a:r>
          </a:p>
          <a:p>
            <a:pPr marL="0" indent="0">
              <a:buNone/>
            </a:pPr>
            <a:r>
              <a:rPr lang="en-US" dirty="0">
                <a:solidFill>
                  <a:srgbClr val="FFC000"/>
                </a:solidFill>
              </a:rPr>
              <a:t>                                                          Institutional Excellence</a:t>
            </a:r>
          </a:p>
          <a:p>
            <a:pPr marL="0" indent="0">
              <a:buNone/>
            </a:pPr>
            <a:endParaRPr lang="en-US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55651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F0CF64-8612-68F0-C7BD-DD54BC015F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>
                <a:solidFill>
                  <a:srgbClr val="FFC000"/>
                </a:solidFill>
              </a:rPr>
              <a:t>WHAT IS ENDOWMENT GOVERNANCE?</a:t>
            </a:r>
            <a:endParaRPr lang="en-US" sz="3200" dirty="0">
              <a:solidFill>
                <a:srgbClr val="FFC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EBFCE2-8D23-553E-CA6A-81B6A32346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2400" dirty="0">
                <a:solidFill>
                  <a:srgbClr val="FFC000"/>
                </a:solidFill>
              </a:rPr>
              <a:t>Structured stewardship of long-term funds</a:t>
            </a:r>
          </a:p>
          <a:p>
            <a:pPr lvl="0"/>
            <a:r>
              <a:rPr lang="en-US" sz="2400" dirty="0">
                <a:solidFill>
                  <a:srgbClr val="FFC000"/>
                </a:solidFill>
              </a:rPr>
              <a:t>Transparent investment policies</a:t>
            </a:r>
          </a:p>
          <a:p>
            <a:pPr lvl="0"/>
            <a:r>
              <a:rPr lang="en-US" sz="2400" dirty="0">
                <a:solidFill>
                  <a:srgbClr val="FFC000"/>
                </a:solidFill>
              </a:rPr>
              <a:t>Independent oversight</a:t>
            </a:r>
          </a:p>
          <a:p>
            <a:pPr lvl="0"/>
            <a:r>
              <a:rPr lang="en-US" sz="2400" dirty="0">
                <a:solidFill>
                  <a:srgbClr val="FFC000"/>
                </a:solidFill>
              </a:rPr>
              <a:t>Risk management protocols</a:t>
            </a:r>
          </a:p>
          <a:p>
            <a:pPr lvl="0"/>
            <a:r>
              <a:rPr lang="en-US" sz="2400" dirty="0">
                <a:solidFill>
                  <a:srgbClr val="FFC000"/>
                </a:solidFill>
              </a:rPr>
              <a:t>Donor accountability</a:t>
            </a:r>
          </a:p>
          <a:p>
            <a:endParaRPr lang="en-US" sz="24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76685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B8F682-E145-A7A0-A6D9-FA290ADFB9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>
                <a:solidFill>
                  <a:srgbClr val="FFC000"/>
                </a:solidFill>
              </a:rPr>
              <a:t>WHY ENDOWMENTS MATTER TO QUALITY ASSURANCE?</a:t>
            </a:r>
            <a:endParaRPr lang="en-US" sz="3200" dirty="0">
              <a:solidFill>
                <a:srgbClr val="FFC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719EFC-BC54-C7D1-7D54-36C858DB69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2400" dirty="0">
                <a:solidFill>
                  <a:srgbClr val="FFC000"/>
                </a:solidFill>
              </a:rPr>
              <a:t>  </a:t>
            </a:r>
            <a:r>
              <a:rPr lang="en-US" sz="2400" b="1" dirty="0">
                <a:solidFill>
                  <a:srgbClr val="FFC000"/>
                </a:solidFill>
              </a:rPr>
              <a:t>Endowments support:</a:t>
            </a:r>
          </a:p>
          <a:p>
            <a:pPr marL="0" lvl="0" indent="0">
              <a:buNone/>
            </a:pPr>
            <a:r>
              <a:rPr lang="en-US" sz="2400" dirty="0">
                <a:solidFill>
                  <a:srgbClr val="FFC000"/>
                </a:solidFill>
              </a:rPr>
              <a:t>      - Scholarships &amp; access</a:t>
            </a:r>
          </a:p>
          <a:p>
            <a:pPr marL="0" lvl="0" indent="0">
              <a:buNone/>
            </a:pPr>
            <a:r>
              <a:rPr lang="en-US" sz="2400" dirty="0">
                <a:solidFill>
                  <a:srgbClr val="FFC000"/>
                </a:solidFill>
              </a:rPr>
              <a:t>     - Faculty development</a:t>
            </a:r>
          </a:p>
          <a:p>
            <a:pPr marL="0" lvl="0" indent="0">
              <a:buNone/>
            </a:pPr>
            <a:r>
              <a:rPr lang="en-US" sz="2400" dirty="0">
                <a:solidFill>
                  <a:srgbClr val="FFC000"/>
                </a:solidFill>
              </a:rPr>
              <a:t>    -  Research continuity</a:t>
            </a:r>
          </a:p>
          <a:p>
            <a:pPr marL="0" lvl="0" indent="0">
              <a:buNone/>
            </a:pPr>
            <a:r>
              <a:rPr lang="en-US" sz="2400" dirty="0">
                <a:solidFill>
                  <a:srgbClr val="FFC000"/>
                </a:solidFill>
              </a:rPr>
              <a:t>   -   Infrastructure renewal</a:t>
            </a:r>
          </a:p>
          <a:p>
            <a:pPr marL="0" lvl="0" indent="0">
              <a:buNone/>
            </a:pPr>
            <a:r>
              <a:rPr lang="en-US" sz="2400" dirty="0">
                <a:solidFill>
                  <a:srgbClr val="FFC000"/>
                </a:solidFill>
              </a:rPr>
              <a:t>   -  Academic innovation</a:t>
            </a:r>
          </a:p>
          <a:p>
            <a:pPr marL="0" indent="0">
              <a:buNone/>
            </a:pPr>
            <a:r>
              <a:rPr lang="en-US" sz="2400" b="1" dirty="0">
                <a:solidFill>
                  <a:srgbClr val="FFC000"/>
                </a:solidFill>
              </a:rPr>
              <a:t>Therefore:</a:t>
            </a:r>
            <a:r>
              <a:rPr lang="en-US" sz="2400" dirty="0">
                <a:solidFill>
                  <a:srgbClr val="FFC000"/>
                </a:solidFill>
              </a:rPr>
              <a:t> Financial health → Quality continuity</a:t>
            </a:r>
          </a:p>
          <a:p>
            <a:endParaRPr lang="en-US" sz="24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04186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538D9D"/>
      </a:hlink>
      <a:folHlink>
        <a:srgbClr val="A5738E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3A418E6B-C5F0-4B95-8D77-61E3EF3B5DF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164</TotalTime>
  <Words>2007</Words>
  <Application>Microsoft Office PowerPoint</Application>
  <PresentationFormat>Widescreen</PresentationFormat>
  <Paragraphs>298</Paragraphs>
  <Slides>41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6" baseType="lpstr">
      <vt:lpstr>Aptos</vt:lpstr>
      <vt:lpstr>Aptos Display</vt:lpstr>
      <vt:lpstr>Arial</vt:lpstr>
      <vt:lpstr>Wingdings</vt:lpstr>
      <vt:lpstr>Office Theme</vt:lpstr>
      <vt:lpstr>      INQAAHE FORUM 2026  Sun City, South Africa | February 2–6, 2026 Interactive Roundtable Workshop – 60 Minutes  TITLE Embedding Financial Sustainability into Quality Assurance Frameworks: Endowment Governance as a Driver of Institutional Excellence  </vt:lpstr>
      <vt:lpstr>SESSION STRUCTURE </vt:lpstr>
      <vt:lpstr>TODAY’S SESSION ADDRESSES A QUESTION THAT IS BECOMING INCREASINGLY CENTRAL TO INSTITUTIONAL EXCELLENCE WORLDWIDE </vt:lpstr>
      <vt:lpstr>SESSION INVITES YOU TO EXPLORE</vt:lpstr>
      <vt:lpstr>WHY THIS SESSION ? </vt:lpstr>
      <vt:lpstr>FINANCIAL SUSTAINABILITY AS A MISSING QA DIMENSION</vt:lpstr>
      <vt:lpstr>CONCEPTUAL FRAMEWORK</vt:lpstr>
      <vt:lpstr>WHAT IS ENDOWMENT GOVERNANCE?</vt:lpstr>
      <vt:lpstr>WHY ENDOWMENTS MATTER TO QUALITY ASSURANCE?</vt:lpstr>
      <vt:lpstr>GLOBAL BENCHMARK SIGNALS</vt:lpstr>
      <vt:lpstr>PAKISTAN CASE ILLUSTRATIONS</vt:lpstr>
      <vt:lpstr>FCCU CASE SNAPSHOT</vt:lpstr>
      <vt:lpstr>LINKING QA &amp; FINANCIAL INDICATORS</vt:lpstr>
      <vt:lpstr>RISK REGISTER CONCEPT</vt:lpstr>
      <vt:lpstr>STAKEHOLDER TRUST LOOP</vt:lpstr>
      <vt:lpstr>PART B</vt:lpstr>
      <vt:lpstr>STRUCTURE OF SESSION IN TWO PARTS</vt:lpstr>
      <vt:lpstr>GUIDING QUESTIONS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PART-C</vt:lpstr>
      <vt:lpstr>PARTICIPANT WORKSHEET (Part-1) </vt:lpstr>
      <vt:lpstr>PARTICIPANT WORKSHEET (Continue)</vt:lpstr>
      <vt:lpstr>PARTICIPANT WORKSHEET (Continue)</vt:lpstr>
      <vt:lpstr>PARTICIPANT WORKSHEET (Continue)</vt:lpstr>
      <vt:lpstr>PARTICIPANT WORKSHEET (Continue)</vt:lpstr>
      <vt:lpstr>PARTICIPANT WORKSHEET (Continue)</vt:lpstr>
      <vt:lpstr>PARTICIPANT WORKSHEET (Continue)</vt:lpstr>
      <vt:lpstr>PARTICIPANT WORKSHEET (Continue)</vt:lpstr>
      <vt:lpstr>PARTICIPANT WORKSHEET (Continue)</vt:lpstr>
      <vt:lpstr>PARTICIPANT WORKSHEET (Continue)</vt:lpstr>
      <vt:lpstr>PARTICIPANT WORKSHEET (Continue)</vt:lpstr>
      <vt:lpstr>PARTICIPANT WORKSHEET (Continue)</vt:lpstr>
      <vt:lpstr>PART-2</vt:lpstr>
      <vt:lpstr>WRAP-UP &amp; CLOSING REMARKS</vt:lpstr>
      <vt:lpstr>KEY TAKEAWAYS</vt:lpstr>
      <vt:lpstr>CLOSING MESSAGE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INQAAHE FORUM 2026  Sun City, South Africa | February 2–6, 2026 Interactive Roundtable Workshop – 60 Minutes  TITLE Embedding Financial Sustainability into Quality Assurance Frameworks: Endowment Governance as a Driver of Institutional Excellence  </dc:title>
  <dc:creator>shaloom george</dc:creator>
  <cp:lastModifiedBy>María Fernández</cp:lastModifiedBy>
  <cp:revision>76</cp:revision>
  <cp:lastPrinted>2026-01-29T04:53:04Z</cp:lastPrinted>
  <dcterms:created xsi:type="dcterms:W3CDTF">2026-01-21T11:48:02Z</dcterms:created>
  <dcterms:modified xsi:type="dcterms:W3CDTF">2026-02-19T11:37:54Z</dcterms:modified>
</cp:coreProperties>
</file>